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43" r:id="rId41"/>
    <p:sldId id="295" r:id="rId42"/>
    <p:sldId id="296" r:id="rId43"/>
    <p:sldId id="297" r:id="rId44"/>
    <p:sldId id="344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45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46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531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7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C4ACC-A374-45DD-B6C8-574471441C6B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DC0F8-9ECB-48F2-9F5E-466DC05CA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38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cache memory is constructed by static</a:t>
            </a:r>
            <a:r>
              <a:rPr lang="en-US" baseline="0" dirty="0" smtClean="0"/>
              <a:t> 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DC0F8-9ECB-48F2-9F5E-466DC05CAF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explanation</a:t>
            </a:r>
            <a:r>
              <a:rPr lang="en-US" baseline="0" dirty="0" smtClean="0"/>
              <a:t> of this slide in the voice note in next slide.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DC0F8-9ECB-48F2-9F5E-466DC05CAF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4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voice note has a simplified</a:t>
            </a:r>
            <a:r>
              <a:rPr lang="en-US" baseline="0" dirty="0" smtClean="0"/>
              <a:t> concepts in my words.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DC0F8-9ECB-48F2-9F5E-466DC05CAF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4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is Consequence facts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DC0F8-9ECB-48F2-9F5E-466DC05CAF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77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graph in these three slides was painted in a notebook in 12/12/2022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DC0F8-9ECB-48F2-9F5E-466DC05CAFE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4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PTE: page table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DC0F8-9ECB-48F2-9F5E-466DC05CAFE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77211" y="1583436"/>
            <a:ext cx="29209" cy="5732145"/>
          </a:xfrm>
          <a:custGeom>
            <a:avLst/>
            <a:gdLst/>
            <a:ahLst/>
            <a:cxnLst/>
            <a:rect l="l" t="t" r="r" b="b"/>
            <a:pathLst>
              <a:path w="29210" h="5732145">
                <a:moveTo>
                  <a:pt x="28955" y="5731763"/>
                </a:moveTo>
                <a:lnTo>
                  <a:pt x="28955" y="0"/>
                </a:lnTo>
                <a:lnTo>
                  <a:pt x="0" y="0"/>
                </a:lnTo>
                <a:lnTo>
                  <a:pt x="0" y="5731763"/>
                </a:lnTo>
                <a:lnTo>
                  <a:pt x="28955" y="5731763"/>
                </a:lnTo>
                <a:close/>
              </a:path>
            </a:pathLst>
          </a:custGeom>
          <a:solidFill>
            <a:srgbClr val="003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399" y="2446019"/>
            <a:ext cx="36575" cy="374906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1991" y="3166871"/>
            <a:ext cx="7379207" cy="7162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57200" y="457200"/>
            <a:ext cx="9144000" cy="1126490"/>
          </a:xfrm>
          <a:custGeom>
            <a:avLst/>
            <a:gdLst/>
            <a:ahLst/>
            <a:cxnLst/>
            <a:rect l="l" t="t" r="r" b="b"/>
            <a:pathLst>
              <a:path w="9144000" h="1126490">
                <a:moveTo>
                  <a:pt x="9143999" y="1126235"/>
                </a:moveTo>
                <a:lnTo>
                  <a:pt x="9143999" y="0"/>
                </a:lnTo>
                <a:lnTo>
                  <a:pt x="0" y="0"/>
                </a:lnTo>
                <a:lnTo>
                  <a:pt x="0" y="1126235"/>
                </a:lnTo>
                <a:lnTo>
                  <a:pt x="9143999" y="1126235"/>
                </a:lnTo>
                <a:close/>
              </a:path>
            </a:pathLst>
          </a:custGeom>
          <a:solidFill>
            <a:srgbClr val="0038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936" y="792479"/>
            <a:ext cx="1368552" cy="43434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457200" y="1583436"/>
            <a:ext cx="9144000" cy="17145"/>
          </a:xfrm>
          <a:custGeom>
            <a:avLst/>
            <a:gdLst/>
            <a:ahLst/>
            <a:cxnLst/>
            <a:rect l="l" t="t" r="r" b="b"/>
            <a:pathLst>
              <a:path w="9144000" h="17144">
                <a:moveTo>
                  <a:pt x="9143999" y="16763"/>
                </a:moveTo>
                <a:lnTo>
                  <a:pt x="9143999" y="0"/>
                </a:lnTo>
                <a:lnTo>
                  <a:pt x="0" y="0"/>
                </a:lnTo>
                <a:lnTo>
                  <a:pt x="0" y="16763"/>
                </a:lnTo>
                <a:lnTo>
                  <a:pt x="9143999" y="167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077211" y="1007363"/>
            <a:ext cx="29209" cy="576580"/>
          </a:xfrm>
          <a:custGeom>
            <a:avLst/>
            <a:gdLst/>
            <a:ahLst/>
            <a:cxnLst/>
            <a:rect l="l" t="t" r="r" b="b"/>
            <a:pathLst>
              <a:path w="29210" h="576580">
                <a:moveTo>
                  <a:pt x="28955" y="576071"/>
                </a:moveTo>
                <a:lnTo>
                  <a:pt x="28955" y="0"/>
                </a:lnTo>
                <a:lnTo>
                  <a:pt x="0" y="0"/>
                </a:lnTo>
                <a:lnTo>
                  <a:pt x="0" y="576071"/>
                </a:lnTo>
                <a:lnTo>
                  <a:pt x="28955" y="576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4372" y="568452"/>
            <a:ext cx="6435852" cy="862583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32519" y="638556"/>
            <a:ext cx="740663" cy="7421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46906" y="2297683"/>
            <a:ext cx="416458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38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38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38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6591" y="717804"/>
            <a:ext cx="36575" cy="374906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8659" y="1438655"/>
            <a:ext cx="8569451" cy="7162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3412" y="6766153"/>
            <a:ext cx="1368267" cy="4290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5690" y="621283"/>
            <a:ext cx="7907018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0038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91867" y="3368039"/>
            <a:ext cx="6137275" cy="3321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928362" y="6936863"/>
            <a:ext cx="5440045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11.m4a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3.m4a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27.m4a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7.m4a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38.m4a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8.m4a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41.m4a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1.m4a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9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media" Target="../media/media45.m4a"/><Relationship Id="rId7" Type="http://schemas.openxmlformats.org/officeDocument/2006/relationships/image" Target="../media/image9.png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45.m4a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6906" y="2297683"/>
            <a:ext cx="30054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25" dirty="0">
                <a:latin typeface="Verdana"/>
                <a:cs typeface="Verdana"/>
              </a:rPr>
              <a:t>Chapter</a:t>
            </a:r>
            <a:r>
              <a:rPr sz="4400" spc="-190" dirty="0">
                <a:latin typeface="Verdana"/>
                <a:cs typeface="Verdana"/>
              </a:rPr>
              <a:t> </a:t>
            </a:r>
            <a:r>
              <a:rPr sz="4400" spc="140" dirty="0">
                <a:latin typeface="Verdana"/>
                <a:cs typeface="Verdana"/>
              </a:rPr>
              <a:t>5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6906" y="3388866"/>
            <a:ext cx="416115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200" dirty="0">
                <a:latin typeface="Verdana"/>
                <a:cs typeface="Verdana"/>
              </a:rPr>
              <a:t>Large </a:t>
            </a:r>
            <a:r>
              <a:rPr sz="3200" spc="155" dirty="0">
                <a:latin typeface="Verdana"/>
                <a:cs typeface="Verdana"/>
              </a:rPr>
              <a:t>and </a:t>
            </a:r>
            <a:r>
              <a:rPr sz="3200" spc="114" dirty="0">
                <a:latin typeface="Verdana"/>
                <a:cs typeface="Verdana"/>
              </a:rPr>
              <a:t>Fast: </a:t>
            </a:r>
            <a:r>
              <a:rPr sz="3200" spc="120" dirty="0">
                <a:latin typeface="Verdana"/>
                <a:cs typeface="Verdana"/>
              </a:rPr>
              <a:t> </a:t>
            </a:r>
            <a:r>
              <a:rPr sz="3200" spc="180" dirty="0">
                <a:latin typeface="Verdana"/>
                <a:cs typeface="Verdana"/>
              </a:rPr>
              <a:t>Exploiting</a:t>
            </a:r>
            <a:r>
              <a:rPr sz="3200" spc="-135" dirty="0">
                <a:latin typeface="Verdana"/>
                <a:cs typeface="Verdana"/>
              </a:rPr>
              <a:t> </a:t>
            </a:r>
            <a:r>
              <a:rPr sz="3200" spc="160" dirty="0">
                <a:latin typeface="Verdana"/>
                <a:cs typeface="Verdana"/>
              </a:rPr>
              <a:t>Memory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spc="180" dirty="0">
                <a:latin typeface="Verdana"/>
                <a:cs typeface="Verdana"/>
              </a:rPr>
              <a:t>Hierarchy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159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50" dirty="0"/>
              <a:t> </a:t>
            </a:r>
            <a:r>
              <a:rPr spc="-5" dirty="0"/>
              <a:t>Example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10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91867" y="3368039"/>
          <a:ext cx="6095364" cy="32918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9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Index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V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5" dirty="0">
                          <a:latin typeface="Arial MT"/>
                          <a:cs typeface="Arial MT"/>
                        </a:rPr>
                        <a:t>Tag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Data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011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40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110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15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Mem[10110]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95" dirty="0">
                          <a:latin typeface="Arial MT"/>
                          <a:cs typeface="Arial MT"/>
                        </a:rPr>
                        <a:t>111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91867" y="1764791"/>
          <a:ext cx="6073140" cy="731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Word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Binary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Hit/miss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block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22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110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Miss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110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159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50" dirty="0"/>
              <a:t> </a:t>
            </a:r>
            <a:r>
              <a:rPr spc="-5" dirty="0"/>
              <a:t>Example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11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91867" y="3368039"/>
          <a:ext cx="6095364" cy="32918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9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Index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V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5" dirty="0">
                          <a:latin typeface="Arial MT"/>
                          <a:cs typeface="Arial MT"/>
                        </a:rPr>
                        <a:t>Tag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Data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010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5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15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Mem[11010]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011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110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Arial MT"/>
                          <a:cs typeface="Arial MT"/>
                        </a:rPr>
                        <a:t>Mem[10110]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95" dirty="0">
                          <a:latin typeface="Arial MT"/>
                          <a:cs typeface="Arial MT"/>
                        </a:rPr>
                        <a:t>111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91867" y="1764791"/>
          <a:ext cx="6073140" cy="731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Word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Binary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Hit/miss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block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26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70" dirty="0">
                          <a:latin typeface="Arial MT"/>
                          <a:cs typeface="Arial MT"/>
                        </a:rPr>
                        <a:t>11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010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Miss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159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50" dirty="0"/>
              <a:t> </a:t>
            </a:r>
            <a:r>
              <a:rPr spc="-5" dirty="0"/>
              <a:t>Example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12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91867" y="3368039"/>
          <a:ext cx="6095364" cy="32918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9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Index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V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5" dirty="0">
                          <a:latin typeface="Arial MT"/>
                          <a:cs typeface="Arial MT"/>
                        </a:rPr>
                        <a:t>Tag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Data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70" dirty="0">
                          <a:latin typeface="Arial MT"/>
                          <a:cs typeface="Arial MT"/>
                        </a:rPr>
                        <a:t>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Arial MT"/>
                          <a:cs typeface="Arial MT"/>
                        </a:rPr>
                        <a:t>Mem[11010]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011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110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Arial MT"/>
                          <a:cs typeface="Arial MT"/>
                        </a:rPr>
                        <a:t>Mem[10110]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95" dirty="0">
                          <a:latin typeface="Arial MT"/>
                          <a:cs typeface="Arial MT"/>
                        </a:rPr>
                        <a:t>111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91867" y="1764791"/>
          <a:ext cx="6073140" cy="10972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Word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Binary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Hit/miss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block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22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110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Hit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110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26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70" dirty="0">
                          <a:latin typeface="Arial MT"/>
                          <a:cs typeface="Arial MT"/>
                        </a:rPr>
                        <a:t>11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010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Hit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159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50" dirty="0"/>
              <a:t> </a:t>
            </a:r>
            <a:r>
              <a:rPr spc="-5" dirty="0"/>
              <a:t>Example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13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91867" y="3368039"/>
          <a:ext cx="6095364" cy="32918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9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Index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V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5" dirty="0">
                          <a:latin typeface="Arial MT"/>
                          <a:cs typeface="Arial MT"/>
                        </a:rPr>
                        <a:t>Tag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Data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Mem[10000]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70" dirty="0">
                          <a:latin typeface="Arial MT"/>
                          <a:cs typeface="Arial MT"/>
                        </a:rPr>
                        <a:t>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Arial MT"/>
                          <a:cs typeface="Arial MT"/>
                        </a:rPr>
                        <a:t>Mem[11010]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40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011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15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Mem[00011]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110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Arial MT"/>
                          <a:cs typeface="Arial MT"/>
                        </a:rPr>
                        <a:t>Mem[10110]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95" dirty="0">
                          <a:latin typeface="Arial MT"/>
                          <a:cs typeface="Arial MT"/>
                        </a:rPr>
                        <a:t>111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91867" y="1764791"/>
          <a:ext cx="6073140" cy="14630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Word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Binary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Hit/miss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block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Miss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011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Miss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011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Hit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4182" y="1676400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8806104" y="2474915"/>
            <a:ext cx="533400" cy="2362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159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50" dirty="0"/>
              <a:t> </a:t>
            </a:r>
            <a:r>
              <a:rPr spc="-5" dirty="0"/>
              <a:t>Example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14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91867" y="3368039"/>
          <a:ext cx="6095364" cy="32918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9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Index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V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5" dirty="0">
                          <a:latin typeface="Arial MT"/>
                          <a:cs typeface="Arial MT"/>
                        </a:rPr>
                        <a:t>Tag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Data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Mem[10000]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Mem[10010]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011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Arial MT"/>
                          <a:cs typeface="Arial MT"/>
                        </a:rPr>
                        <a:t>Mem[00011]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110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Arial MT"/>
                          <a:cs typeface="Arial MT"/>
                        </a:rPr>
                        <a:t>Mem[10110]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95" dirty="0">
                          <a:latin typeface="Arial MT"/>
                          <a:cs typeface="Arial MT"/>
                        </a:rPr>
                        <a:t>111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91867" y="1764791"/>
          <a:ext cx="6073140" cy="731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Word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Binary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Hit/miss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block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18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</a:t>
                      </a:r>
                      <a:r>
                        <a:rPr sz="1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010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Miss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5867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Address</a:t>
            </a:r>
            <a:r>
              <a:rPr spc="-35" dirty="0"/>
              <a:t> </a:t>
            </a:r>
            <a:r>
              <a:rPr spc="-5" dirty="0"/>
              <a:t>Subdivision</a:t>
            </a:r>
          </a:p>
        </p:txBody>
      </p:sp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60676" y="1720595"/>
            <a:ext cx="5050535" cy="49880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5" name="Up Arrow 4"/>
          <p:cNvSpPr/>
          <p:nvPr/>
        </p:nvSpPr>
        <p:spPr>
          <a:xfrm>
            <a:off x="9101706" y="2000871"/>
            <a:ext cx="533400" cy="2657868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20200" y="1399400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284987" y="27432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8005" y="188334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81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3609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Example:</a:t>
            </a:r>
            <a:r>
              <a:rPr spc="-15" dirty="0"/>
              <a:t> </a:t>
            </a:r>
            <a:r>
              <a:rPr spc="-5" dirty="0"/>
              <a:t>Larger Block </a:t>
            </a:r>
            <a:r>
              <a:rPr dirty="0"/>
              <a:t>Size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7403465" cy="27235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64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blocks,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16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bytes/block</a:t>
            </a:r>
            <a:endParaRPr sz="32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To what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number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does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address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1200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map?</a:t>
            </a:r>
            <a:endParaRPr sz="2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Bl</a:t>
            </a:r>
            <a:r>
              <a:rPr sz="3200" spc="-10" dirty="0">
                <a:latin typeface="Arial MT"/>
                <a:cs typeface="Arial MT"/>
              </a:rPr>
              <a:t>o</a:t>
            </a:r>
            <a:r>
              <a:rPr sz="3200" spc="5" dirty="0">
                <a:latin typeface="Arial MT"/>
                <a:cs typeface="Arial MT"/>
              </a:rPr>
              <a:t>c</a:t>
            </a:r>
            <a:r>
              <a:rPr sz="3200" dirty="0">
                <a:latin typeface="Arial MT"/>
                <a:cs typeface="Arial MT"/>
              </a:rPr>
              <a:t>k</a:t>
            </a:r>
            <a:r>
              <a:rPr sz="3200" spc="-10" dirty="0">
                <a:latin typeface="Arial MT"/>
                <a:cs typeface="Arial MT"/>
              </a:rPr>
              <a:t> add</a:t>
            </a:r>
            <a:r>
              <a:rPr sz="3200" dirty="0">
                <a:latin typeface="Arial MT"/>
                <a:cs typeface="Arial MT"/>
              </a:rPr>
              <a:t>r</a:t>
            </a:r>
            <a:r>
              <a:rPr sz="3200" spc="-10" dirty="0">
                <a:latin typeface="Arial MT"/>
                <a:cs typeface="Arial MT"/>
              </a:rPr>
              <a:t>e</a:t>
            </a:r>
            <a:r>
              <a:rPr sz="3200" spc="5" dirty="0">
                <a:latin typeface="Arial MT"/>
                <a:cs typeface="Arial MT"/>
              </a:rPr>
              <a:t>s</a:t>
            </a:r>
            <a:r>
              <a:rPr sz="3200" dirty="0">
                <a:latin typeface="Arial MT"/>
                <a:cs typeface="Arial MT"/>
              </a:rPr>
              <a:t>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980" dirty="0">
                <a:latin typeface="Lucida Sans Unicode"/>
                <a:cs typeface="Lucida Sans Unicode"/>
              </a:rPr>
              <a:t></a:t>
            </a:r>
            <a:r>
              <a:rPr sz="3200" spc="-10" dirty="0">
                <a:latin typeface="Arial MT"/>
                <a:cs typeface="Arial MT"/>
              </a:rPr>
              <a:t>1200</a:t>
            </a:r>
            <a:r>
              <a:rPr sz="3200" spc="-5" dirty="0">
                <a:latin typeface="Arial MT"/>
                <a:cs typeface="Arial MT"/>
              </a:rPr>
              <a:t>/</a:t>
            </a:r>
            <a:r>
              <a:rPr sz="3200" spc="-10" dirty="0">
                <a:latin typeface="Arial MT"/>
                <a:cs typeface="Arial MT"/>
              </a:rPr>
              <a:t>16</a:t>
            </a:r>
            <a:r>
              <a:rPr sz="3200" spc="-1980" dirty="0" smtClean="0">
                <a:latin typeface="Lucida Sans Unicode"/>
                <a:cs typeface="Lucida Sans Unicode"/>
              </a:rPr>
              <a:t></a:t>
            </a:r>
            <a:r>
              <a:rPr lang="en-US" sz="3200" spc="-125" dirty="0">
                <a:latin typeface="Lucida Sans Unicode"/>
                <a:cs typeface="Lucida Sans Unicode"/>
              </a:rPr>
              <a:t> </a:t>
            </a:r>
            <a:r>
              <a:rPr sz="3200" dirty="0" smtClean="0">
                <a:latin typeface="Arial MT"/>
                <a:cs typeface="Arial MT"/>
              </a:rPr>
              <a:t>=</a:t>
            </a:r>
            <a:r>
              <a:rPr sz="3200" spc="-5" dirty="0" smtClean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7</a:t>
            </a:r>
            <a:r>
              <a:rPr sz="3200" dirty="0">
                <a:latin typeface="Arial MT"/>
                <a:cs typeface="Arial MT"/>
              </a:rPr>
              <a:t>5</a:t>
            </a: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Block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number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75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modulo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64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11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8548" y="5020068"/>
            <a:ext cx="5131435" cy="452755"/>
          </a:xfrm>
          <a:custGeom>
            <a:avLst/>
            <a:gdLst/>
            <a:ahLst/>
            <a:cxnLst/>
            <a:rect l="l" t="t" r="r" b="b"/>
            <a:pathLst>
              <a:path w="5131434" h="452754">
                <a:moveTo>
                  <a:pt x="5131308" y="0"/>
                </a:moveTo>
                <a:lnTo>
                  <a:pt x="5113020" y="0"/>
                </a:lnTo>
                <a:lnTo>
                  <a:pt x="5113020" y="19812"/>
                </a:lnTo>
                <a:lnTo>
                  <a:pt x="5113020" y="434340"/>
                </a:lnTo>
                <a:lnTo>
                  <a:pt x="4123944" y="434340"/>
                </a:lnTo>
                <a:lnTo>
                  <a:pt x="4123944" y="19812"/>
                </a:lnTo>
                <a:lnTo>
                  <a:pt x="5113020" y="19812"/>
                </a:lnTo>
                <a:lnTo>
                  <a:pt x="5113020" y="0"/>
                </a:lnTo>
                <a:lnTo>
                  <a:pt x="4123944" y="0"/>
                </a:lnTo>
                <a:lnTo>
                  <a:pt x="4104132" y="0"/>
                </a:lnTo>
                <a:lnTo>
                  <a:pt x="4104132" y="19812"/>
                </a:lnTo>
                <a:lnTo>
                  <a:pt x="4104132" y="434340"/>
                </a:lnTo>
                <a:lnTo>
                  <a:pt x="2755392" y="434340"/>
                </a:lnTo>
                <a:lnTo>
                  <a:pt x="2755392" y="19812"/>
                </a:lnTo>
                <a:lnTo>
                  <a:pt x="4104132" y="19812"/>
                </a:lnTo>
                <a:lnTo>
                  <a:pt x="4104132" y="0"/>
                </a:lnTo>
                <a:lnTo>
                  <a:pt x="2755392" y="0"/>
                </a:lnTo>
                <a:lnTo>
                  <a:pt x="2735580" y="0"/>
                </a:lnTo>
                <a:lnTo>
                  <a:pt x="2735580" y="19812"/>
                </a:lnTo>
                <a:lnTo>
                  <a:pt x="2735580" y="434340"/>
                </a:lnTo>
                <a:lnTo>
                  <a:pt x="18288" y="434340"/>
                </a:lnTo>
                <a:lnTo>
                  <a:pt x="18288" y="19812"/>
                </a:lnTo>
                <a:lnTo>
                  <a:pt x="2735580" y="19812"/>
                </a:lnTo>
                <a:lnTo>
                  <a:pt x="2735580" y="0"/>
                </a:lnTo>
                <a:lnTo>
                  <a:pt x="0" y="0"/>
                </a:lnTo>
                <a:lnTo>
                  <a:pt x="0" y="452628"/>
                </a:lnTo>
                <a:lnTo>
                  <a:pt x="9144" y="452628"/>
                </a:lnTo>
                <a:lnTo>
                  <a:pt x="18288" y="452628"/>
                </a:lnTo>
                <a:lnTo>
                  <a:pt x="5131308" y="452628"/>
                </a:lnTo>
                <a:lnTo>
                  <a:pt x="5131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26325" y="4658739"/>
            <a:ext cx="1299210" cy="108458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365760" algn="l"/>
                <a:tab pos="1158240" algn="l"/>
              </a:tabLst>
            </a:pPr>
            <a:r>
              <a:rPr sz="1800" dirty="0">
                <a:latin typeface="Arial MT"/>
                <a:cs typeface="Arial MT"/>
              </a:rPr>
              <a:t>4	3	0</a:t>
            </a:r>
            <a:endParaRPr sz="1800">
              <a:latin typeface="Arial MT"/>
              <a:cs typeface="Arial MT"/>
            </a:endParaRPr>
          </a:p>
          <a:p>
            <a:pPr marL="281940" algn="ctr">
              <a:lnSpc>
                <a:spcPct val="100000"/>
              </a:lnSpc>
              <a:spcBef>
                <a:spcPts val="495"/>
              </a:spcBef>
            </a:pPr>
            <a:r>
              <a:rPr sz="2400" spc="-10" dirty="0">
                <a:latin typeface="Arial MT"/>
                <a:cs typeface="Arial MT"/>
              </a:rPr>
              <a:t>Offset</a:t>
            </a:r>
            <a:endParaRPr sz="2400">
              <a:latin typeface="Arial MT"/>
              <a:cs typeface="Arial MT"/>
            </a:endParaRPr>
          </a:p>
          <a:p>
            <a:pPr marL="278130" algn="ctr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Arial MT"/>
                <a:cs typeface="Arial MT"/>
              </a:rPr>
              <a:t>4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42989" y="4995669"/>
            <a:ext cx="770890" cy="74739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400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nde</a:t>
            </a:r>
            <a:r>
              <a:rPr sz="240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  <a:p>
            <a:pPr marL="95885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Arial MT"/>
                <a:cs typeface="Arial MT"/>
              </a:rPr>
              <a:t>6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6550" y="4995669"/>
            <a:ext cx="697865" cy="74739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465"/>
              </a:spcBef>
            </a:pPr>
            <a:r>
              <a:rPr sz="2400" spc="-95" dirty="0">
                <a:latin typeface="Arial MT"/>
                <a:cs typeface="Arial MT"/>
              </a:rPr>
              <a:t>Tag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800" spc="-5" dirty="0">
                <a:latin typeface="Arial MT"/>
                <a:cs typeface="Arial MT"/>
              </a:rPr>
              <a:t>22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57774" y="4705602"/>
            <a:ext cx="50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10</a:t>
            </a:r>
            <a:r>
              <a:rPr sz="1800" spc="2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9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57475" y="4705602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3</a:t>
            </a:r>
            <a:r>
              <a:rPr sz="180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9101706" y="2000871"/>
            <a:ext cx="533400" cy="2657868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7743" y="1283719"/>
            <a:ext cx="487363" cy="487363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284987" y="27432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024" y="200087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876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0478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Block</a:t>
            </a:r>
            <a:r>
              <a:rPr spc="-15" dirty="0"/>
              <a:t> </a:t>
            </a:r>
            <a:r>
              <a:rPr dirty="0"/>
              <a:t>Size</a:t>
            </a:r>
            <a:r>
              <a:rPr spc="-15" dirty="0"/>
              <a:t> </a:t>
            </a:r>
            <a:r>
              <a:rPr spc="-5" dirty="0"/>
              <a:t>Considerations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7520940" cy="484683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Larger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blocks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should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reduce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rate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Due to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spatial</a:t>
            </a:r>
            <a:r>
              <a:rPr sz="2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locality</a:t>
            </a: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But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fixed-sized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Larger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blocks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130" dirty="0">
                <a:latin typeface="Lucida Sans Unicode"/>
                <a:cs typeface="Lucida Sans Unicode"/>
              </a:rPr>
              <a:t>⇒</a:t>
            </a:r>
            <a:r>
              <a:rPr sz="2800" spc="-120" dirty="0">
                <a:latin typeface="Lucida Sans Unicode"/>
                <a:cs typeface="Lucida Sans Unicode"/>
              </a:rPr>
              <a:t> </a:t>
            </a:r>
            <a:r>
              <a:rPr sz="2800" spc="-5" dirty="0">
                <a:latin typeface="Arial MT"/>
                <a:cs typeface="Arial MT"/>
              </a:rPr>
              <a:t>fewer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them</a:t>
            </a:r>
          </a:p>
          <a:p>
            <a:pPr marL="1155700" lvl="2" indent="-229235">
              <a:lnSpc>
                <a:spcPct val="100000"/>
              </a:lnSpc>
              <a:spcBef>
                <a:spcPts val="59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More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competition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⇒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Arial MT"/>
                <a:cs typeface="Arial MT"/>
              </a:rPr>
              <a:t>increased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miss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rate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Larger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blocks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130" dirty="0">
                <a:latin typeface="Lucida Sans Unicode"/>
                <a:cs typeface="Lucida Sans Unicode"/>
              </a:rPr>
              <a:t>⇒</a:t>
            </a:r>
            <a:r>
              <a:rPr sz="2800" spc="-130" dirty="0">
                <a:latin typeface="Lucida Sans Unicode"/>
                <a:cs typeface="Lucida Sans Unicode"/>
              </a:rPr>
              <a:t>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pollution</a:t>
            </a: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Larger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penalty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Can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override benefit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reduced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rate</a:t>
            </a:r>
            <a:endParaRPr sz="28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Early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restart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critical-word-first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help</a:t>
            </a: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1425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37249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50" dirty="0"/>
              <a:t> </a:t>
            </a:r>
            <a:r>
              <a:rPr spc="-5" dirty="0"/>
              <a:t>Misses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7336"/>
            <a:ext cx="7159625" cy="412622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On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hit,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CPU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proceeds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normally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On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Stall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CPU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pipeline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Fetch</a:t>
            </a:r>
            <a:r>
              <a:rPr sz="2800" dirty="0">
                <a:latin typeface="Arial MT"/>
                <a:cs typeface="Arial MT"/>
              </a:rPr>
              <a:t> block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from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next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level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hierarchy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Instruction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59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Restart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instruction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fetch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Data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59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Complete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access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1425" y="22098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38754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</a:rPr>
              <a:t>Write</a:t>
            </a:r>
            <a:r>
              <a:rPr spc="-5" dirty="0"/>
              <a:t>-Through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64639"/>
            <a:ext cx="7771765" cy="48558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marR="5080" indent="-342900">
              <a:lnSpc>
                <a:spcPts val="3020"/>
              </a:lnSpc>
              <a:spcBef>
                <a:spcPts val="48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10" dirty="0">
                <a:latin typeface="Arial MT"/>
                <a:cs typeface="Arial MT"/>
              </a:rPr>
              <a:t>On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data-write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hit, </a:t>
            </a:r>
            <a:r>
              <a:rPr sz="2800" dirty="0">
                <a:latin typeface="Arial MT"/>
                <a:cs typeface="Arial MT"/>
              </a:rPr>
              <a:t>could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just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update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 </a:t>
            </a:r>
            <a:r>
              <a:rPr sz="2800" spc="-5" dirty="0">
                <a:latin typeface="Arial MT"/>
                <a:cs typeface="Arial MT"/>
              </a:rPr>
              <a:t>in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cache</a:t>
            </a:r>
          </a:p>
          <a:p>
            <a:pPr marL="756285" lvl="1" indent="-287655">
              <a:lnSpc>
                <a:spcPct val="100000"/>
              </a:lnSpc>
              <a:spcBef>
                <a:spcPts val="26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But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cache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memory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would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inconsistent</a:t>
            </a:r>
            <a:endParaRPr sz="24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Write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through: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also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update</a:t>
            </a:r>
            <a:r>
              <a:rPr sz="2800" spc="-5" dirty="0">
                <a:latin typeface="Arial MT"/>
                <a:cs typeface="Arial MT"/>
              </a:rPr>
              <a:t> memory</a:t>
            </a:r>
            <a:endParaRPr sz="2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But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makes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writes </a:t>
            </a:r>
            <a:r>
              <a:rPr sz="2800" dirty="0">
                <a:latin typeface="Arial MT"/>
                <a:cs typeface="Arial MT"/>
              </a:rPr>
              <a:t>take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longer</a:t>
            </a:r>
          </a:p>
          <a:p>
            <a:pPr marL="756285" marR="56515" lvl="1" indent="-287020">
              <a:lnSpc>
                <a:spcPts val="2590"/>
              </a:lnSpc>
              <a:spcBef>
                <a:spcPts val="63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e.g.,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if base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CPI</a:t>
            </a:r>
            <a:r>
              <a:rPr sz="2400" dirty="0">
                <a:latin typeface="Arial MT"/>
                <a:cs typeface="Arial MT"/>
              </a:rPr>
              <a:t> =</a:t>
            </a:r>
            <a:r>
              <a:rPr sz="2400" spc="-5" dirty="0">
                <a:latin typeface="Arial MT"/>
                <a:cs typeface="Arial MT"/>
              </a:rPr>
              <a:t> 1, 10%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 instructions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are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stores,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write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memory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takes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100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cycles</a:t>
            </a:r>
            <a:endParaRPr sz="2400" dirty="0">
              <a:latin typeface="Arial MT"/>
              <a:cs typeface="Arial MT"/>
            </a:endParaRPr>
          </a:p>
          <a:p>
            <a:pPr marL="1225550" lvl="2" indent="-299720">
              <a:lnSpc>
                <a:spcPct val="100000"/>
              </a:lnSpc>
              <a:spcBef>
                <a:spcPts val="209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225550" algn="l"/>
                <a:tab pos="1226185" algn="l"/>
              </a:tabLst>
            </a:pPr>
            <a:r>
              <a:rPr sz="2000" spc="-5" dirty="0">
                <a:latin typeface="Arial MT"/>
                <a:cs typeface="Arial MT"/>
              </a:rPr>
              <a:t>Effective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CPI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0.1×100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11</a:t>
            </a: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Solution: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 </a:t>
            </a:r>
            <a:r>
              <a:rPr sz="2800" dirty="0">
                <a:latin typeface="Arial MT"/>
                <a:cs typeface="Arial MT"/>
              </a:rPr>
              <a:t>buffer</a:t>
            </a:r>
          </a:p>
          <a:p>
            <a:pPr marL="756285" lvl="1" indent="-287655">
              <a:lnSpc>
                <a:spcPct val="100000"/>
              </a:lnSpc>
              <a:spcBef>
                <a:spcPts val="30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Holds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waiting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 written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memory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8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CPU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continues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immediately</a:t>
            </a:r>
            <a:endParaRPr sz="2400" dirty="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24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Only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stalls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20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write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if write</a:t>
            </a:r>
            <a:r>
              <a:rPr sz="20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buffer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already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full</a:t>
            </a:r>
            <a:endParaRPr sz="2000"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8092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4603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Memory</a:t>
            </a:r>
            <a:r>
              <a:rPr spc="-80" dirty="0"/>
              <a:t> </a:t>
            </a:r>
            <a:r>
              <a:rPr spc="-5" dirty="0"/>
              <a:t>Technology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6709409" cy="493268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Static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RAM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(SRAM)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0.5ns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dirty="0">
                <a:latin typeface="Arial MT"/>
                <a:cs typeface="Arial MT"/>
              </a:rPr>
              <a:t> 2.5ns,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$2000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dirty="0">
                <a:latin typeface="Arial MT"/>
                <a:cs typeface="Arial MT"/>
              </a:rPr>
              <a:t> $5000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per </a:t>
            </a:r>
            <a:r>
              <a:rPr sz="2800" spc="-10" dirty="0">
                <a:latin typeface="Arial MT"/>
                <a:cs typeface="Arial MT"/>
              </a:rPr>
              <a:t>GB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Dynamic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RAM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(DRAM)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50ns</a:t>
            </a:r>
            <a:r>
              <a:rPr sz="2800" spc="-5" dirty="0">
                <a:latin typeface="Arial MT"/>
                <a:cs typeface="Arial MT"/>
              </a:rPr>
              <a:t> –</a:t>
            </a:r>
            <a:r>
              <a:rPr sz="2800" dirty="0">
                <a:latin typeface="Arial MT"/>
                <a:cs typeface="Arial MT"/>
              </a:rPr>
              <a:t> 70ns,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$20 </a:t>
            </a:r>
            <a:r>
              <a:rPr sz="2800" spc="-5" dirty="0">
                <a:latin typeface="Arial MT"/>
                <a:cs typeface="Arial MT"/>
              </a:rPr>
              <a:t>– </a:t>
            </a:r>
            <a:r>
              <a:rPr sz="2800" dirty="0">
                <a:latin typeface="Arial MT"/>
                <a:cs typeface="Arial MT"/>
              </a:rPr>
              <a:t>$75 per </a:t>
            </a:r>
            <a:r>
              <a:rPr sz="2800" spc="-10" dirty="0">
                <a:latin typeface="Arial MT"/>
                <a:cs typeface="Arial MT"/>
              </a:rPr>
              <a:t>GB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Magnetic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disk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5ms –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20ms, </a:t>
            </a:r>
            <a:r>
              <a:rPr sz="2800" dirty="0">
                <a:latin typeface="Arial MT"/>
                <a:cs typeface="Arial MT"/>
              </a:rPr>
              <a:t>$0.20 </a:t>
            </a:r>
            <a:r>
              <a:rPr sz="2800" spc="-5" dirty="0">
                <a:latin typeface="Arial MT"/>
                <a:cs typeface="Arial MT"/>
              </a:rPr>
              <a:t>–</a:t>
            </a:r>
            <a:r>
              <a:rPr sz="2800" dirty="0">
                <a:latin typeface="Arial MT"/>
                <a:cs typeface="Arial MT"/>
              </a:rPr>
              <a:t> $2 per </a:t>
            </a:r>
            <a:r>
              <a:rPr sz="2800" spc="-10" dirty="0">
                <a:latin typeface="Arial MT"/>
                <a:cs typeface="Arial MT"/>
              </a:rPr>
              <a:t>GB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10" dirty="0">
                <a:latin typeface="Arial MT"/>
                <a:cs typeface="Arial MT"/>
              </a:rPr>
              <a:t>Ideal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Access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time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SRAM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Capacity</a:t>
            </a:r>
            <a:r>
              <a:rPr sz="2800" dirty="0">
                <a:latin typeface="Arial MT"/>
                <a:cs typeface="Arial MT"/>
              </a:rPr>
              <a:t> and </a:t>
            </a:r>
            <a:r>
              <a:rPr sz="2800" spc="-5" dirty="0">
                <a:latin typeface="Arial MT"/>
                <a:cs typeface="Arial MT"/>
              </a:rPr>
              <a:t>cost/GB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disk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5440" y="457200"/>
            <a:ext cx="365760" cy="1887220"/>
          </a:xfrm>
          <a:custGeom>
            <a:avLst/>
            <a:gdLst/>
            <a:ahLst/>
            <a:cxnLst/>
            <a:rect l="l" t="t" r="r" b="b"/>
            <a:pathLst>
              <a:path w="365759" h="1887220">
                <a:moveTo>
                  <a:pt x="365759" y="1886711"/>
                </a:moveTo>
                <a:lnTo>
                  <a:pt x="365759" y="0"/>
                </a:lnTo>
                <a:lnTo>
                  <a:pt x="0" y="0"/>
                </a:lnTo>
                <a:lnTo>
                  <a:pt x="0" y="1886711"/>
                </a:lnTo>
                <a:lnTo>
                  <a:pt x="365759" y="1886711"/>
                </a:lnTo>
                <a:close/>
              </a:path>
            </a:pathLst>
          </a:custGeom>
          <a:solidFill>
            <a:srgbClr val="9EC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73352" y="535939"/>
            <a:ext cx="281305" cy="17259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§5.1</a:t>
            </a:r>
            <a:r>
              <a:rPr sz="1800" spc="-5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Introduction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7" name="Up Arrow 6"/>
          <p:cNvSpPr/>
          <p:nvPr/>
        </p:nvSpPr>
        <p:spPr>
          <a:xfrm>
            <a:off x="8625840" y="3886200"/>
            <a:ext cx="609600" cy="2362200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50705" y="326333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29464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0000"/>
                </a:solidFill>
              </a:rPr>
              <a:t>Write</a:t>
            </a:r>
            <a:r>
              <a:rPr spc="-5" dirty="0"/>
              <a:t>-Back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8037195" cy="3551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342265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Alternative: </a:t>
            </a:r>
            <a:r>
              <a:rPr sz="3200" dirty="0">
                <a:latin typeface="Arial MT"/>
                <a:cs typeface="Arial MT"/>
              </a:rPr>
              <a:t>On </a:t>
            </a:r>
            <a:r>
              <a:rPr sz="3200" spc="-5" dirty="0">
                <a:latin typeface="Arial MT"/>
                <a:cs typeface="Arial MT"/>
              </a:rPr>
              <a:t>data-write hit, just </a:t>
            </a:r>
            <a:r>
              <a:rPr sz="3200" spc="-10" dirty="0">
                <a:latin typeface="Arial MT"/>
                <a:cs typeface="Arial MT"/>
              </a:rPr>
              <a:t>update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block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Keep</a:t>
            </a:r>
            <a:r>
              <a:rPr sz="2800" dirty="0">
                <a:latin typeface="Arial MT"/>
                <a:cs typeface="Arial MT"/>
              </a:rPr>
              <a:t> track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whether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each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 </a:t>
            </a:r>
            <a:r>
              <a:rPr sz="2800" spc="-5" dirty="0">
                <a:latin typeface="Arial MT"/>
                <a:cs typeface="Arial MT"/>
              </a:rPr>
              <a:t>is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dirty</a:t>
            </a:r>
            <a:endParaRPr sz="28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When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dirty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block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32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replaced</a:t>
            </a:r>
            <a:endParaRPr sz="32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Write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back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memory</a:t>
            </a:r>
            <a:endParaRPr sz="2800" dirty="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Can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use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buffer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allow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replacing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read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first</a:t>
            </a:r>
            <a:endParaRPr sz="2800" dirty="0">
              <a:latin typeface="Arial MT"/>
              <a:cs typeface="Arial MT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7072" y="2209800"/>
            <a:ext cx="487363" cy="48736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280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Write</a:t>
            </a:r>
            <a:r>
              <a:rPr spc="-50" dirty="0"/>
              <a:t> </a:t>
            </a:r>
            <a:r>
              <a:rPr spc="-5" dirty="0"/>
              <a:t>Allocation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7336"/>
            <a:ext cx="7678420" cy="41243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What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should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happen </a:t>
            </a:r>
            <a:r>
              <a:rPr sz="3200" spc="-5" dirty="0">
                <a:latin typeface="Arial MT"/>
                <a:cs typeface="Arial MT"/>
              </a:rPr>
              <a:t>on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write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miss?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Alternatives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for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write-through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Allocate</a:t>
            </a:r>
            <a:r>
              <a:rPr sz="2800" dirty="0">
                <a:latin typeface="Arial MT"/>
                <a:cs typeface="Arial MT"/>
              </a:rPr>
              <a:t> on </a:t>
            </a:r>
            <a:r>
              <a:rPr sz="2800" spc="-5" dirty="0">
                <a:latin typeface="Arial MT"/>
                <a:cs typeface="Arial MT"/>
              </a:rPr>
              <a:t>miss: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fetch</a:t>
            </a:r>
            <a:r>
              <a:rPr sz="2800" spc="-5" dirty="0">
                <a:latin typeface="Arial MT"/>
                <a:cs typeface="Arial MT"/>
              </a:rPr>
              <a:t> the</a:t>
            </a:r>
            <a:r>
              <a:rPr sz="2800" dirty="0">
                <a:latin typeface="Arial MT"/>
                <a:cs typeface="Arial MT"/>
              </a:rPr>
              <a:t> block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Write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around: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don’t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fetch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dirty="0">
                <a:latin typeface="Arial MT"/>
                <a:cs typeface="Arial MT"/>
              </a:rPr>
              <a:t> block</a:t>
            </a:r>
            <a:endParaRPr sz="2800">
              <a:latin typeface="Arial MT"/>
              <a:cs typeface="Arial MT"/>
            </a:endParaRPr>
          </a:p>
          <a:p>
            <a:pPr marL="1155065" marR="5080" lvl="2" indent="-228600">
              <a:lnSpc>
                <a:spcPct val="100000"/>
              </a:lnSpc>
              <a:spcBef>
                <a:spcPts val="59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Since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programs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often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write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spc="-5" dirty="0">
                <a:latin typeface="Arial MT"/>
                <a:cs typeface="Arial MT"/>
              </a:rPr>
              <a:t>whole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block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before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reading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it (e.g.,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initialization)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3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For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write-back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Usually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fetch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 </a:t>
            </a:r>
            <a:r>
              <a:rPr sz="2800" dirty="0">
                <a:latin typeface="Arial MT"/>
                <a:cs typeface="Arial MT"/>
              </a:rPr>
              <a:t>block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4444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9476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Example:</a:t>
            </a:r>
            <a:r>
              <a:rPr spc="-10" dirty="0"/>
              <a:t> </a:t>
            </a:r>
            <a:r>
              <a:rPr spc="-5" dirty="0"/>
              <a:t>Intrinsity FastMATH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802"/>
            <a:ext cx="8018145" cy="492633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10" dirty="0">
                <a:latin typeface="Arial MT"/>
                <a:cs typeface="Arial MT"/>
              </a:rPr>
              <a:t>Embedded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MIPS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processor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5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12-stage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pipeline</a:t>
            </a:r>
          </a:p>
          <a:p>
            <a:pPr marL="756285" lvl="1" indent="-287655">
              <a:lnSpc>
                <a:spcPct val="100000"/>
              </a:lnSpc>
              <a:spcBef>
                <a:spcPts val="34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Instruction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each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cycle</a:t>
            </a: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Split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cache: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separate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I-cache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and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D-cache</a:t>
            </a:r>
          </a:p>
          <a:p>
            <a:pPr marL="756285" lvl="1" indent="-287655">
              <a:lnSpc>
                <a:spcPct val="100000"/>
              </a:lnSpc>
              <a:spcBef>
                <a:spcPts val="3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Each 16KB: </a:t>
            </a:r>
            <a:r>
              <a:rPr sz="2800" dirty="0">
                <a:latin typeface="Arial MT"/>
                <a:cs typeface="Arial MT"/>
              </a:rPr>
              <a:t>256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×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Arial MT"/>
                <a:cs typeface="Arial MT"/>
              </a:rPr>
              <a:t>16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words</a:t>
            </a:r>
            <a:r>
              <a:rPr sz="2800" dirty="0">
                <a:latin typeface="Arial MT"/>
                <a:cs typeface="Arial MT"/>
              </a:rPr>
              <a:t>/block</a:t>
            </a:r>
          </a:p>
          <a:p>
            <a:pPr marL="756285" lvl="1" indent="-287655">
              <a:lnSpc>
                <a:spcPct val="100000"/>
              </a:lnSpc>
              <a:spcBef>
                <a:spcPts val="33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D-cache: </a:t>
            </a:r>
            <a:r>
              <a:rPr sz="2800" spc="-5" dirty="0">
                <a:latin typeface="Arial MT"/>
                <a:cs typeface="Arial MT"/>
              </a:rPr>
              <a:t>write-through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or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write-back</a:t>
            </a:r>
            <a:endParaRPr sz="2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SPEC2000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rates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I-cache: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0.4%</a:t>
            </a:r>
          </a:p>
          <a:p>
            <a:pPr marL="756285" lvl="1" indent="-287655">
              <a:lnSpc>
                <a:spcPct val="100000"/>
              </a:lnSpc>
              <a:spcBef>
                <a:spcPts val="33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D-cache: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11.4%</a:t>
            </a:r>
          </a:p>
          <a:p>
            <a:pPr marL="756285" lvl="1" indent="-287655">
              <a:lnSpc>
                <a:spcPct val="100000"/>
              </a:lnSpc>
              <a:spcBef>
                <a:spcPts val="33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Weighted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average: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3.2%</a:t>
            </a: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4444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9476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Example:</a:t>
            </a:r>
            <a:r>
              <a:rPr spc="-10" dirty="0"/>
              <a:t> </a:t>
            </a:r>
            <a:r>
              <a:rPr spc="-5" dirty="0"/>
              <a:t>Intrinsity FastMATH</a:t>
            </a: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60" y="1648967"/>
            <a:ext cx="7985759" cy="50596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4444" y="22098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83768"/>
            <a:ext cx="8064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Main</a:t>
            </a:r>
            <a:r>
              <a:rPr sz="4000" dirty="0"/>
              <a:t> </a:t>
            </a:r>
            <a:r>
              <a:rPr sz="4000" spc="-10" dirty="0"/>
              <a:t>Memory</a:t>
            </a:r>
            <a:r>
              <a:rPr sz="4000" spc="25" dirty="0"/>
              <a:t> </a:t>
            </a:r>
            <a:r>
              <a:rPr sz="4000" spc="-10" dirty="0"/>
              <a:t>Supporting</a:t>
            </a:r>
            <a:r>
              <a:rPr sz="4000" spc="5" dirty="0"/>
              <a:t> </a:t>
            </a:r>
            <a:r>
              <a:rPr sz="4000" spc="-10" dirty="0"/>
              <a:t>Caches</a:t>
            </a:r>
            <a:endParaRPr sz="4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19542"/>
            <a:ext cx="7224395" cy="458978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Use </a:t>
            </a:r>
            <a:r>
              <a:rPr sz="2800" spc="-10" dirty="0">
                <a:latin typeface="Arial MT"/>
                <a:cs typeface="Arial MT"/>
              </a:rPr>
              <a:t>DRAMs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main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memory</a:t>
            </a:r>
            <a:endParaRPr sz="28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0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10" dirty="0">
                <a:latin typeface="Arial MT"/>
                <a:cs typeface="Arial MT"/>
              </a:rPr>
              <a:t>Fixed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width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(e.g.,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1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word)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8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Connected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by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fixed-width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clocked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bus</a:t>
            </a:r>
            <a:endParaRPr sz="2400" dirty="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24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065" algn="l"/>
                <a:tab pos="1155700" algn="l"/>
              </a:tabLst>
            </a:pPr>
            <a:r>
              <a:rPr sz="2000" dirty="0">
                <a:latin typeface="Arial MT"/>
                <a:cs typeface="Arial MT"/>
              </a:rPr>
              <a:t>Bus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clock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typically</a:t>
            </a:r>
            <a:r>
              <a:rPr sz="2000" dirty="0">
                <a:latin typeface="Arial MT"/>
                <a:cs typeface="Arial MT"/>
              </a:rPr>
              <a:t> slower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CPU clock</a:t>
            </a: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Example</a:t>
            </a:r>
            <a:r>
              <a:rPr sz="2800" dirty="0">
                <a:latin typeface="Arial MT"/>
                <a:cs typeface="Arial MT"/>
              </a:rPr>
              <a:t> cache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read</a:t>
            </a:r>
          </a:p>
          <a:p>
            <a:pPr marL="756285" lvl="1" indent="-287655">
              <a:lnSpc>
                <a:spcPct val="100000"/>
              </a:lnSpc>
              <a:spcBef>
                <a:spcPts val="30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dirty="0">
                <a:latin typeface="Arial MT"/>
                <a:cs typeface="Arial MT"/>
              </a:rPr>
              <a:t>1</a:t>
            </a:r>
            <a:r>
              <a:rPr sz="2400" spc="-5" dirty="0">
                <a:latin typeface="Arial MT"/>
                <a:cs typeface="Arial MT"/>
              </a:rPr>
              <a:t> bus cycle for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address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transfer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9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15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bus cycles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 DRAM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access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8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dirty="0">
                <a:latin typeface="Arial MT"/>
                <a:cs typeface="Arial MT"/>
              </a:rPr>
              <a:t>1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bus cycle per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 transfer</a:t>
            </a:r>
            <a:endParaRPr sz="24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For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4-word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block,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1-word-wide</a:t>
            </a:r>
            <a:r>
              <a:rPr sz="2800" spc="3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DRAM</a:t>
            </a:r>
            <a:endParaRPr sz="28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0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Miss penalty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1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4×15</a:t>
            </a:r>
            <a:r>
              <a:rPr sz="2400" dirty="0">
                <a:latin typeface="Arial MT"/>
                <a:cs typeface="Arial MT"/>
              </a:rPr>
              <a:t> +</a:t>
            </a:r>
            <a:r>
              <a:rPr sz="2400" spc="-5" dirty="0">
                <a:latin typeface="Arial MT"/>
                <a:cs typeface="Arial MT"/>
              </a:rPr>
              <a:t> 4×1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65 bus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cycles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9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Bandwidth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16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bytes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/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65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cycles</a:t>
            </a:r>
            <a:r>
              <a:rPr sz="2400" dirty="0">
                <a:latin typeface="Arial MT"/>
                <a:cs typeface="Arial MT"/>
              </a:rPr>
              <a:t> =</a:t>
            </a:r>
            <a:r>
              <a:rPr sz="2400" spc="-5" dirty="0">
                <a:latin typeface="Arial MT"/>
                <a:cs typeface="Arial MT"/>
              </a:rPr>
              <a:t> 0.25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B/cycle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51230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8532" y="1648967"/>
            <a:ext cx="6493764" cy="46817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1739" y="683768"/>
            <a:ext cx="73888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Increasing</a:t>
            </a:r>
            <a:r>
              <a:rPr sz="4000" spc="-15" dirty="0"/>
              <a:t> </a:t>
            </a:r>
            <a:r>
              <a:rPr sz="4000" spc="-10" dirty="0"/>
              <a:t>Memory</a:t>
            </a:r>
            <a:r>
              <a:rPr sz="4000" spc="15" dirty="0"/>
              <a:t> </a:t>
            </a:r>
            <a:r>
              <a:rPr sz="4000" spc="-10" dirty="0"/>
              <a:t>Bandwidth</a:t>
            </a:r>
            <a:endParaRPr sz="40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733546" y="4486219"/>
            <a:ext cx="6142990" cy="21723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Clr>
                <a:srgbClr val="ECEAAC"/>
              </a:buClr>
              <a:buSzPct val="58333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4-word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wide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memory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45"/>
              </a:spcBef>
              <a:buClr>
                <a:srgbClr val="91AFBF"/>
              </a:buClr>
              <a:buSzPct val="55000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Miss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penalty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15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17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cycles</a:t>
            </a:r>
          </a:p>
          <a:p>
            <a:pPr marL="756285" lvl="1" indent="-287655">
              <a:lnSpc>
                <a:spcPct val="100000"/>
              </a:lnSpc>
              <a:spcBef>
                <a:spcPts val="240"/>
              </a:spcBef>
              <a:buClr>
                <a:srgbClr val="91AFBF"/>
              </a:buClr>
              <a:buSzPct val="55000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Bandwidth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16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bytes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/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17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cycles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0.94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B/cycle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ECEAAC"/>
              </a:buClr>
              <a:buSzPct val="58333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4-bank interleaved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memory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44"/>
              </a:spcBef>
              <a:buClr>
                <a:srgbClr val="91AFBF"/>
              </a:buClr>
              <a:buSzPct val="55000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Miss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penalty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15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4×1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cycles</a:t>
            </a:r>
          </a:p>
          <a:p>
            <a:pPr marL="756285" lvl="1" indent="-287655">
              <a:lnSpc>
                <a:spcPct val="100000"/>
              </a:lnSpc>
              <a:spcBef>
                <a:spcPts val="240"/>
              </a:spcBef>
              <a:buClr>
                <a:srgbClr val="91AFBF"/>
              </a:buClr>
              <a:buSzPct val="55000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Bandwidth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16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bytes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/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cycles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0.8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B/cycle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68407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81000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Advanced</a:t>
            </a:r>
            <a:r>
              <a:rPr spc="-15" dirty="0"/>
              <a:t> </a:t>
            </a:r>
            <a:r>
              <a:rPr dirty="0"/>
              <a:t>DRAM</a:t>
            </a:r>
            <a:r>
              <a:rPr spc="-30" dirty="0"/>
              <a:t> </a:t>
            </a:r>
            <a:r>
              <a:rPr spc="-5" dirty="0"/>
              <a:t>Organization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7814309" cy="464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222375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Bits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DRAM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are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organized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as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 </a:t>
            </a:r>
            <a:r>
              <a:rPr sz="3200" spc="-869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rectangular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array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DRAM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accesses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entire</a:t>
            </a:r>
            <a:r>
              <a:rPr sz="2800" spc="-5" dirty="0">
                <a:latin typeface="Arial MT"/>
                <a:cs typeface="Arial MT"/>
              </a:rPr>
              <a:t> row</a:t>
            </a:r>
            <a:endParaRPr sz="28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Burst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mode: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supply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successive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words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from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row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with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reduced latency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Double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data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rate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(DDR)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DRAM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Transfer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 rising and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falling</a:t>
            </a:r>
            <a:r>
              <a:rPr sz="2800" dirty="0">
                <a:latin typeface="Arial MT"/>
                <a:cs typeface="Arial MT"/>
              </a:rPr>
              <a:t> clock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edges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Quad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data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rate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(QDR)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DRAM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Separate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DDR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inputs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 outputs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1174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DRAM</a:t>
            </a:r>
            <a:r>
              <a:rPr spc="-75" dirty="0"/>
              <a:t> </a:t>
            </a:r>
            <a:r>
              <a:rPr spc="-5" dirty="0"/>
              <a:t>Generations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34126" y="2253825"/>
            <a:ext cx="3598545" cy="3542029"/>
            <a:chOff x="4834126" y="2253825"/>
            <a:chExt cx="3598545" cy="3542029"/>
          </a:xfrm>
        </p:grpSpPr>
        <p:sp>
          <p:nvSpPr>
            <p:cNvPr id="4" name="object 4"/>
            <p:cNvSpPr/>
            <p:nvPr/>
          </p:nvSpPr>
          <p:spPr>
            <a:xfrm>
              <a:off x="4834126" y="2258578"/>
              <a:ext cx="3594100" cy="3537585"/>
            </a:xfrm>
            <a:custGeom>
              <a:avLst/>
              <a:gdLst/>
              <a:ahLst/>
              <a:cxnLst/>
              <a:rect l="l" t="t" r="r" b="b"/>
              <a:pathLst>
                <a:path w="3594100" h="3537585">
                  <a:moveTo>
                    <a:pt x="64002" y="2891025"/>
                  </a:moveTo>
                  <a:lnTo>
                    <a:pt x="3593597" y="2891025"/>
                  </a:lnTo>
                </a:path>
                <a:path w="3594100" h="3537585">
                  <a:moveTo>
                    <a:pt x="64002" y="2311905"/>
                  </a:moveTo>
                  <a:lnTo>
                    <a:pt x="3593597" y="2311905"/>
                  </a:lnTo>
                </a:path>
                <a:path w="3594100" h="3537585">
                  <a:moveTo>
                    <a:pt x="64002" y="1740408"/>
                  </a:moveTo>
                  <a:lnTo>
                    <a:pt x="3593597" y="1740408"/>
                  </a:lnTo>
                </a:path>
                <a:path w="3594100" h="3537585">
                  <a:moveTo>
                    <a:pt x="64002" y="1161288"/>
                  </a:moveTo>
                  <a:lnTo>
                    <a:pt x="3593597" y="1161288"/>
                  </a:lnTo>
                </a:path>
                <a:path w="3594100" h="3537585">
                  <a:moveTo>
                    <a:pt x="64002" y="580644"/>
                  </a:moveTo>
                  <a:lnTo>
                    <a:pt x="3593597" y="580644"/>
                  </a:lnTo>
                </a:path>
                <a:path w="3594100" h="3537585">
                  <a:moveTo>
                    <a:pt x="64002" y="0"/>
                  </a:moveTo>
                  <a:lnTo>
                    <a:pt x="3593597" y="0"/>
                  </a:lnTo>
                </a:path>
                <a:path w="3594100" h="3537585">
                  <a:moveTo>
                    <a:pt x="64002" y="0"/>
                  </a:moveTo>
                  <a:lnTo>
                    <a:pt x="3593597" y="0"/>
                  </a:lnTo>
                </a:path>
                <a:path w="3594100" h="3537585">
                  <a:moveTo>
                    <a:pt x="3593597" y="0"/>
                  </a:moveTo>
                  <a:lnTo>
                    <a:pt x="3593597" y="3471670"/>
                  </a:lnTo>
                </a:path>
                <a:path w="3594100" h="3537585">
                  <a:moveTo>
                    <a:pt x="3593597" y="3471670"/>
                  </a:moveTo>
                  <a:lnTo>
                    <a:pt x="64002" y="3471670"/>
                  </a:lnTo>
                </a:path>
                <a:path w="3594100" h="3537585">
                  <a:moveTo>
                    <a:pt x="64002" y="3471670"/>
                  </a:moveTo>
                  <a:lnTo>
                    <a:pt x="64002" y="0"/>
                  </a:lnTo>
                </a:path>
                <a:path w="3594100" h="3537585">
                  <a:moveTo>
                    <a:pt x="64002" y="0"/>
                  </a:moveTo>
                  <a:lnTo>
                    <a:pt x="64002" y="3471670"/>
                  </a:lnTo>
                </a:path>
                <a:path w="3594100" h="3537585">
                  <a:moveTo>
                    <a:pt x="0" y="3471670"/>
                  </a:moveTo>
                  <a:lnTo>
                    <a:pt x="64002" y="3471670"/>
                  </a:lnTo>
                </a:path>
                <a:path w="3594100" h="3537585">
                  <a:moveTo>
                    <a:pt x="0" y="2891025"/>
                  </a:moveTo>
                  <a:lnTo>
                    <a:pt x="64002" y="2891025"/>
                  </a:lnTo>
                </a:path>
                <a:path w="3594100" h="3537585">
                  <a:moveTo>
                    <a:pt x="0" y="2311905"/>
                  </a:moveTo>
                  <a:lnTo>
                    <a:pt x="64002" y="2311905"/>
                  </a:lnTo>
                </a:path>
                <a:path w="3594100" h="3537585">
                  <a:moveTo>
                    <a:pt x="0" y="1740408"/>
                  </a:moveTo>
                  <a:lnTo>
                    <a:pt x="64002" y="1740408"/>
                  </a:lnTo>
                </a:path>
                <a:path w="3594100" h="3537585">
                  <a:moveTo>
                    <a:pt x="0" y="1161288"/>
                  </a:moveTo>
                  <a:lnTo>
                    <a:pt x="64002" y="1161288"/>
                  </a:lnTo>
                </a:path>
                <a:path w="3594100" h="3537585">
                  <a:moveTo>
                    <a:pt x="0" y="580644"/>
                  </a:moveTo>
                  <a:lnTo>
                    <a:pt x="64002" y="580644"/>
                  </a:lnTo>
                </a:path>
                <a:path w="3594100" h="3537585">
                  <a:moveTo>
                    <a:pt x="0" y="0"/>
                  </a:moveTo>
                  <a:lnTo>
                    <a:pt x="64002" y="0"/>
                  </a:lnTo>
                </a:path>
                <a:path w="3594100" h="3537585">
                  <a:moveTo>
                    <a:pt x="64002" y="3471670"/>
                  </a:moveTo>
                  <a:lnTo>
                    <a:pt x="3593597" y="3471670"/>
                  </a:lnTo>
                </a:path>
                <a:path w="3594100" h="3537585">
                  <a:moveTo>
                    <a:pt x="64002" y="3537209"/>
                  </a:moveTo>
                  <a:lnTo>
                    <a:pt x="64002" y="3471670"/>
                  </a:lnTo>
                </a:path>
                <a:path w="3594100" h="3537585">
                  <a:moveTo>
                    <a:pt x="419094" y="3537209"/>
                  </a:moveTo>
                  <a:lnTo>
                    <a:pt x="419094" y="3471670"/>
                  </a:lnTo>
                </a:path>
                <a:path w="3594100" h="3537585">
                  <a:moveTo>
                    <a:pt x="772663" y="3537209"/>
                  </a:moveTo>
                  <a:lnTo>
                    <a:pt x="772663" y="3471670"/>
                  </a:lnTo>
                </a:path>
                <a:path w="3594100" h="3537585">
                  <a:moveTo>
                    <a:pt x="1126232" y="3537209"/>
                  </a:moveTo>
                  <a:lnTo>
                    <a:pt x="1126232" y="3471670"/>
                  </a:lnTo>
                </a:path>
                <a:path w="3594100" h="3537585">
                  <a:moveTo>
                    <a:pt x="1479800" y="3537209"/>
                  </a:moveTo>
                  <a:lnTo>
                    <a:pt x="1479800" y="3471670"/>
                  </a:lnTo>
                </a:path>
                <a:path w="3594100" h="3537585">
                  <a:moveTo>
                    <a:pt x="1833369" y="3537209"/>
                  </a:moveTo>
                  <a:lnTo>
                    <a:pt x="1833369" y="3471670"/>
                  </a:lnTo>
                </a:path>
                <a:path w="3594100" h="3537585">
                  <a:moveTo>
                    <a:pt x="2177799" y="3537209"/>
                  </a:moveTo>
                  <a:lnTo>
                    <a:pt x="2177799" y="3471670"/>
                  </a:lnTo>
                </a:path>
                <a:path w="3594100" h="3537585">
                  <a:moveTo>
                    <a:pt x="2532891" y="3537209"/>
                  </a:moveTo>
                  <a:lnTo>
                    <a:pt x="2532891" y="3471670"/>
                  </a:lnTo>
                </a:path>
                <a:path w="3594100" h="3537585">
                  <a:moveTo>
                    <a:pt x="2886459" y="3537209"/>
                  </a:moveTo>
                  <a:lnTo>
                    <a:pt x="2886459" y="3471670"/>
                  </a:lnTo>
                </a:path>
                <a:path w="3594100" h="3537585">
                  <a:moveTo>
                    <a:pt x="3240028" y="3537209"/>
                  </a:moveTo>
                  <a:lnTo>
                    <a:pt x="3240028" y="3471670"/>
                  </a:lnTo>
                </a:path>
                <a:path w="3594100" h="3537585">
                  <a:moveTo>
                    <a:pt x="3593597" y="3537209"/>
                  </a:moveTo>
                  <a:lnTo>
                    <a:pt x="3593597" y="3471670"/>
                  </a:lnTo>
                </a:path>
              </a:pathLst>
            </a:custGeom>
            <a:ln w="9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74921" y="2839222"/>
              <a:ext cx="3176270" cy="2425065"/>
            </a:xfrm>
            <a:custGeom>
              <a:avLst/>
              <a:gdLst/>
              <a:ahLst/>
              <a:cxnLst/>
              <a:rect l="l" t="t" r="r" b="b"/>
              <a:pathLst>
                <a:path w="3176270" h="2425065">
                  <a:moveTo>
                    <a:pt x="0" y="0"/>
                  </a:moveTo>
                  <a:lnTo>
                    <a:pt x="355091" y="751329"/>
                  </a:lnTo>
                </a:path>
                <a:path w="3176270" h="2425065">
                  <a:moveTo>
                    <a:pt x="355091" y="751329"/>
                  </a:moveTo>
                  <a:lnTo>
                    <a:pt x="708660" y="1331974"/>
                  </a:lnTo>
                </a:path>
                <a:path w="3176270" h="2425065">
                  <a:moveTo>
                    <a:pt x="708660" y="1331974"/>
                  </a:moveTo>
                  <a:lnTo>
                    <a:pt x="1062229" y="1616968"/>
                  </a:lnTo>
                </a:path>
                <a:path w="3176270" h="2425065">
                  <a:moveTo>
                    <a:pt x="1062229" y="1616968"/>
                  </a:moveTo>
                  <a:lnTo>
                    <a:pt x="1415798" y="1854701"/>
                  </a:lnTo>
                </a:path>
                <a:path w="3176270" h="2425065">
                  <a:moveTo>
                    <a:pt x="1415798" y="1854701"/>
                  </a:moveTo>
                  <a:lnTo>
                    <a:pt x="1760212" y="2196088"/>
                  </a:lnTo>
                </a:path>
                <a:path w="3176270" h="2425065">
                  <a:moveTo>
                    <a:pt x="1760212" y="2196088"/>
                  </a:moveTo>
                  <a:lnTo>
                    <a:pt x="2113781" y="2196088"/>
                  </a:lnTo>
                </a:path>
                <a:path w="3176270" h="2425065">
                  <a:moveTo>
                    <a:pt x="2113781" y="2196088"/>
                  </a:moveTo>
                  <a:lnTo>
                    <a:pt x="2468873" y="2253989"/>
                  </a:lnTo>
                </a:path>
                <a:path w="3176270" h="2425065">
                  <a:moveTo>
                    <a:pt x="2468873" y="2253989"/>
                  </a:moveTo>
                  <a:lnTo>
                    <a:pt x="2822442" y="2310381"/>
                  </a:lnTo>
                </a:path>
                <a:path w="3176270" h="2425065">
                  <a:moveTo>
                    <a:pt x="2822442" y="2310381"/>
                  </a:moveTo>
                  <a:lnTo>
                    <a:pt x="3176010" y="2424690"/>
                  </a:lnTo>
                </a:path>
              </a:pathLst>
            </a:custGeom>
            <a:ln w="94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4921" y="3998987"/>
              <a:ext cx="1760220" cy="1588135"/>
            </a:xfrm>
            <a:custGeom>
              <a:avLst/>
              <a:gdLst/>
              <a:ahLst/>
              <a:cxnLst/>
              <a:rect l="l" t="t" r="r" b="b"/>
              <a:pathLst>
                <a:path w="1760220" h="1588135">
                  <a:moveTo>
                    <a:pt x="0" y="0"/>
                  </a:moveTo>
                  <a:lnTo>
                    <a:pt x="355091" y="571497"/>
                  </a:lnTo>
                </a:path>
                <a:path w="1760220" h="1588135">
                  <a:moveTo>
                    <a:pt x="355091" y="571497"/>
                  </a:moveTo>
                  <a:lnTo>
                    <a:pt x="708660" y="1264925"/>
                  </a:lnTo>
                </a:path>
                <a:path w="1760220" h="1588135">
                  <a:moveTo>
                    <a:pt x="708660" y="1264925"/>
                  </a:moveTo>
                  <a:lnTo>
                    <a:pt x="1062229" y="1264925"/>
                  </a:lnTo>
                </a:path>
                <a:path w="1760220" h="1588135">
                  <a:moveTo>
                    <a:pt x="1062229" y="1264925"/>
                  </a:moveTo>
                  <a:lnTo>
                    <a:pt x="1415798" y="1388366"/>
                  </a:lnTo>
                </a:path>
                <a:path w="1760220" h="1588135">
                  <a:moveTo>
                    <a:pt x="1415798" y="1388366"/>
                  </a:moveTo>
                  <a:lnTo>
                    <a:pt x="1760212" y="1588002"/>
                  </a:lnTo>
                </a:path>
              </a:pathLst>
            </a:custGeom>
            <a:ln w="94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35134" y="5586989"/>
              <a:ext cx="353695" cy="29209"/>
            </a:xfrm>
            <a:custGeom>
              <a:avLst/>
              <a:gdLst/>
              <a:ahLst/>
              <a:cxnLst/>
              <a:rect l="l" t="t" r="r" b="b"/>
              <a:pathLst>
                <a:path w="353695" h="29210">
                  <a:moveTo>
                    <a:pt x="-4752" y="14483"/>
                  </a:moveTo>
                  <a:lnTo>
                    <a:pt x="358321" y="14483"/>
                  </a:lnTo>
                </a:path>
              </a:pathLst>
            </a:custGeom>
            <a:ln w="3847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88702" y="5615955"/>
              <a:ext cx="355600" cy="29209"/>
            </a:xfrm>
            <a:custGeom>
              <a:avLst/>
              <a:gdLst/>
              <a:ahLst/>
              <a:cxnLst/>
              <a:rect l="l" t="t" r="r" b="b"/>
              <a:pathLst>
                <a:path w="355600" h="29210">
                  <a:moveTo>
                    <a:pt x="-4752" y="14475"/>
                  </a:moveTo>
                  <a:lnTo>
                    <a:pt x="359844" y="14475"/>
                  </a:lnTo>
                </a:path>
              </a:pathLst>
            </a:custGeom>
            <a:ln w="3845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43794" y="5644906"/>
              <a:ext cx="353695" cy="27940"/>
            </a:xfrm>
            <a:custGeom>
              <a:avLst/>
              <a:gdLst/>
              <a:ahLst/>
              <a:cxnLst/>
              <a:rect l="l" t="t" r="r" b="b"/>
              <a:pathLst>
                <a:path w="353695" h="27939">
                  <a:moveTo>
                    <a:pt x="-4752" y="13720"/>
                  </a:moveTo>
                  <a:lnTo>
                    <a:pt x="358321" y="13720"/>
                  </a:lnTo>
                </a:path>
              </a:pathLst>
            </a:custGeom>
            <a:ln w="3694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97363" y="5672347"/>
              <a:ext cx="353695" cy="38100"/>
            </a:xfrm>
            <a:custGeom>
              <a:avLst/>
              <a:gdLst/>
              <a:ahLst/>
              <a:cxnLst/>
              <a:rect l="l" t="t" r="r" b="b"/>
              <a:pathLst>
                <a:path w="353695" h="38100">
                  <a:moveTo>
                    <a:pt x="0" y="0"/>
                  </a:moveTo>
                  <a:lnTo>
                    <a:pt x="353568" y="38097"/>
                  </a:lnTo>
                </a:path>
              </a:pathLst>
            </a:custGeom>
            <a:ln w="950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2785" y="2805552"/>
              <a:ext cx="65794" cy="673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6354" y="3556898"/>
              <a:ext cx="65794" cy="673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9921" y="4137541"/>
              <a:ext cx="65797" cy="657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5014" y="4422521"/>
              <a:ext cx="64271" cy="657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8583" y="4660270"/>
              <a:ext cx="64271" cy="657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2996" y="5003164"/>
              <a:ext cx="65797" cy="658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6565" y="5003164"/>
              <a:ext cx="65797" cy="658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0134" y="5059556"/>
              <a:ext cx="65797" cy="658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3704" y="5115949"/>
              <a:ext cx="65794" cy="673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8797" y="5230244"/>
              <a:ext cx="64269" cy="6732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047487" y="3971544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47243"/>
                  </a:moveTo>
                  <a:lnTo>
                    <a:pt x="47243" y="0"/>
                  </a:ln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close/>
                </a:path>
              </a:pathLst>
            </a:custGeom>
            <a:solidFill>
              <a:srgbClr val="32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47489" y="397154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0"/>
                  </a:moveTo>
                  <a:lnTo>
                    <a:pt x="47248" y="0"/>
                  </a:lnTo>
                  <a:lnTo>
                    <a:pt x="47248" y="47244"/>
                  </a:lnTo>
                  <a:lnTo>
                    <a:pt x="0" y="47244"/>
                  </a:lnTo>
                  <a:lnTo>
                    <a:pt x="0" y="0"/>
                  </a:lnTo>
                  <a:close/>
                </a:path>
              </a:pathLst>
            </a:custGeom>
            <a:ln w="94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01055" y="454151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47243"/>
                  </a:moveTo>
                  <a:lnTo>
                    <a:pt x="47243" y="0"/>
                  </a:ln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close/>
                </a:path>
              </a:pathLst>
            </a:custGeom>
            <a:solidFill>
              <a:srgbClr val="32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01058" y="454153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0"/>
                  </a:moveTo>
                  <a:lnTo>
                    <a:pt x="47248" y="0"/>
                  </a:lnTo>
                  <a:lnTo>
                    <a:pt x="47248" y="47244"/>
                  </a:lnTo>
                  <a:lnTo>
                    <a:pt x="0" y="47244"/>
                  </a:lnTo>
                  <a:lnTo>
                    <a:pt x="0" y="0"/>
                  </a:lnTo>
                  <a:close/>
                </a:path>
              </a:pathLst>
            </a:custGeom>
            <a:ln w="94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54623" y="5234939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48767"/>
                  </a:moveTo>
                  <a:lnTo>
                    <a:pt x="47243" y="0"/>
                  </a:lnTo>
                  <a:lnTo>
                    <a:pt x="0" y="0"/>
                  </a:lnTo>
                  <a:lnTo>
                    <a:pt x="0" y="48767"/>
                  </a:lnTo>
                  <a:lnTo>
                    <a:pt x="47243" y="48767"/>
                  </a:lnTo>
                  <a:close/>
                </a:path>
              </a:pathLst>
            </a:custGeom>
            <a:solidFill>
              <a:srgbClr val="32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54626" y="5234946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0" y="0"/>
                  </a:moveTo>
                  <a:lnTo>
                    <a:pt x="47232" y="0"/>
                  </a:lnTo>
                  <a:lnTo>
                    <a:pt x="47232" y="48769"/>
                  </a:lnTo>
                  <a:lnTo>
                    <a:pt x="0" y="48769"/>
                  </a:lnTo>
                  <a:lnTo>
                    <a:pt x="0" y="0"/>
                  </a:lnTo>
                  <a:close/>
                </a:path>
              </a:pathLst>
            </a:custGeom>
            <a:ln w="940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09715" y="5234939"/>
              <a:ext cx="45720" cy="48895"/>
            </a:xfrm>
            <a:custGeom>
              <a:avLst/>
              <a:gdLst/>
              <a:ahLst/>
              <a:cxnLst/>
              <a:rect l="l" t="t" r="r" b="b"/>
              <a:pathLst>
                <a:path w="45720" h="48895">
                  <a:moveTo>
                    <a:pt x="45719" y="48767"/>
                  </a:moveTo>
                  <a:lnTo>
                    <a:pt x="45719" y="0"/>
                  </a:lnTo>
                  <a:lnTo>
                    <a:pt x="0" y="0"/>
                  </a:lnTo>
                  <a:lnTo>
                    <a:pt x="0" y="48767"/>
                  </a:lnTo>
                  <a:lnTo>
                    <a:pt x="45719" y="48767"/>
                  </a:lnTo>
                  <a:close/>
                </a:path>
              </a:pathLst>
            </a:custGeom>
            <a:solidFill>
              <a:srgbClr val="32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09718" y="5234946"/>
              <a:ext cx="45720" cy="48895"/>
            </a:xfrm>
            <a:custGeom>
              <a:avLst/>
              <a:gdLst/>
              <a:ahLst/>
              <a:cxnLst/>
              <a:rect l="l" t="t" r="r" b="b"/>
              <a:pathLst>
                <a:path w="45720" h="48895">
                  <a:moveTo>
                    <a:pt x="0" y="0"/>
                  </a:moveTo>
                  <a:lnTo>
                    <a:pt x="45709" y="0"/>
                  </a:lnTo>
                  <a:lnTo>
                    <a:pt x="45709" y="48769"/>
                  </a:lnTo>
                  <a:lnTo>
                    <a:pt x="0" y="48769"/>
                  </a:lnTo>
                  <a:lnTo>
                    <a:pt x="0" y="0"/>
                  </a:lnTo>
                  <a:close/>
                </a:path>
              </a:pathLst>
            </a:custGeom>
            <a:ln w="940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63283" y="5358383"/>
              <a:ext cx="45720" cy="48895"/>
            </a:xfrm>
            <a:custGeom>
              <a:avLst/>
              <a:gdLst/>
              <a:ahLst/>
              <a:cxnLst/>
              <a:rect l="l" t="t" r="r" b="b"/>
              <a:pathLst>
                <a:path w="45720" h="48895">
                  <a:moveTo>
                    <a:pt x="45719" y="48767"/>
                  </a:moveTo>
                  <a:lnTo>
                    <a:pt x="45719" y="0"/>
                  </a:lnTo>
                  <a:lnTo>
                    <a:pt x="0" y="0"/>
                  </a:lnTo>
                  <a:lnTo>
                    <a:pt x="0" y="48767"/>
                  </a:lnTo>
                  <a:lnTo>
                    <a:pt x="45719" y="48767"/>
                  </a:lnTo>
                  <a:close/>
                </a:path>
              </a:pathLst>
            </a:custGeom>
            <a:solidFill>
              <a:srgbClr val="32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63287" y="5358402"/>
              <a:ext cx="45720" cy="48895"/>
            </a:xfrm>
            <a:custGeom>
              <a:avLst/>
              <a:gdLst/>
              <a:ahLst/>
              <a:cxnLst/>
              <a:rect l="l" t="t" r="r" b="b"/>
              <a:pathLst>
                <a:path w="45720" h="48895">
                  <a:moveTo>
                    <a:pt x="0" y="0"/>
                  </a:moveTo>
                  <a:lnTo>
                    <a:pt x="45709" y="0"/>
                  </a:lnTo>
                  <a:lnTo>
                    <a:pt x="45709" y="48754"/>
                  </a:lnTo>
                  <a:lnTo>
                    <a:pt x="0" y="48754"/>
                  </a:lnTo>
                  <a:lnTo>
                    <a:pt x="0" y="0"/>
                  </a:lnTo>
                  <a:close/>
                </a:path>
              </a:pathLst>
            </a:custGeom>
            <a:ln w="940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07707" y="5558027"/>
              <a:ext cx="45720" cy="48895"/>
            </a:xfrm>
            <a:custGeom>
              <a:avLst/>
              <a:gdLst/>
              <a:ahLst/>
              <a:cxnLst/>
              <a:rect l="l" t="t" r="r" b="b"/>
              <a:pathLst>
                <a:path w="45720" h="48895">
                  <a:moveTo>
                    <a:pt x="45719" y="48767"/>
                  </a:moveTo>
                  <a:lnTo>
                    <a:pt x="45719" y="0"/>
                  </a:lnTo>
                  <a:lnTo>
                    <a:pt x="0" y="0"/>
                  </a:lnTo>
                  <a:lnTo>
                    <a:pt x="0" y="48767"/>
                  </a:lnTo>
                  <a:lnTo>
                    <a:pt x="45719" y="48767"/>
                  </a:lnTo>
                  <a:close/>
                </a:path>
              </a:pathLst>
            </a:custGeom>
            <a:solidFill>
              <a:srgbClr val="32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07702" y="5558038"/>
              <a:ext cx="45720" cy="48895"/>
            </a:xfrm>
            <a:custGeom>
              <a:avLst/>
              <a:gdLst/>
              <a:ahLst/>
              <a:cxnLst/>
              <a:rect l="l" t="t" r="r" b="b"/>
              <a:pathLst>
                <a:path w="45720" h="48895">
                  <a:moveTo>
                    <a:pt x="0" y="0"/>
                  </a:moveTo>
                  <a:lnTo>
                    <a:pt x="45724" y="0"/>
                  </a:lnTo>
                  <a:lnTo>
                    <a:pt x="45724" y="48769"/>
                  </a:lnTo>
                  <a:lnTo>
                    <a:pt x="0" y="48769"/>
                  </a:lnTo>
                  <a:lnTo>
                    <a:pt x="0" y="0"/>
                  </a:lnTo>
                  <a:close/>
                </a:path>
              </a:pathLst>
            </a:custGeom>
            <a:ln w="940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61275" y="558698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47243"/>
                  </a:moveTo>
                  <a:lnTo>
                    <a:pt x="47243" y="0"/>
                  </a:ln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close/>
                </a:path>
              </a:pathLst>
            </a:custGeom>
            <a:solidFill>
              <a:srgbClr val="32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61270" y="558698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0"/>
                  </a:moveTo>
                  <a:lnTo>
                    <a:pt x="47248" y="0"/>
                  </a:lnTo>
                  <a:lnTo>
                    <a:pt x="47248" y="47244"/>
                  </a:lnTo>
                  <a:lnTo>
                    <a:pt x="0" y="47244"/>
                  </a:lnTo>
                  <a:lnTo>
                    <a:pt x="0" y="0"/>
                  </a:lnTo>
                  <a:close/>
                </a:path>
              </a:pathLst>
            </a:custGeom>
            <a:ln w="94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14843" y="561593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47243"/>
                  </a:moveTo>
                  <a:lnTo>
                    <a:pt x="47243" y="0"/>
                  </a:ln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close/>
                </a:path>
              </a:pathLst>
            </a:custGeom>
            <a:solidFill>
              <a:srgbClr val="32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14839" y="561595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0"/>
                  </a:moveTo>
                  <a:lnTo>
                    <a:pt x="47248" y="0"/>
                  </a:lnTo>
                  <a:lnTo>
                    <a:pt x="47248" y="47244"/>
                  </a:lnTo>
                  <a:lnTo>
                    <a:pt x="0" y="47244"/>
                  </a:lnTo>
                  <a:lnTo>
                    <a:pt x="0" y="0"/>
                  </a:lnTo>
                  <a:close/>
                </a:path>
              </a:pathLst>
            </a:custGeom>
            <a:ln w="94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68411" y="564489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47243"/>
                  </a:moveTo>
                  <a:lnTo>
                    <a:pt x="47243" y="0"/>
                  </a:ln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close/>
                </a:path>
              </a:pathLst>
            </a:custGeom>
            <a:solidFill>
              <a:srgbClr val="32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68408" y="5644906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0"/>
                  </a:moveTo>
                  <a:lnTo>
                    <a:pt x="47248" y="0"/>
                  </a:lnTo>
                  <a:lnTo>
                    <a:pt x="47248" y="47244"/>
                  </a:lnTo>
                  <a:lnTo>
                    <a:pt x="0" y="47244"/>
                  </a:lnTo>
                  <a:lnTo>
                    <a:pt x="0" y="0"/>
                  </a:lnTo>
                  <a:close/>
                </a:path>
              </a:pathLst>
            </a:custGeom>
            <a:ln w="94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23503" y="5682995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45719" y="47243"/>
                  </a:moveTo>
                  <a:lnTo>
                    <a:pt x="45719" y="0"/>
                  </a:lnTo>
                  <a:lnTo>
                    <a:pt x="0" y="0"/>
                  </a:lnTo>
                  <a:lnTo>
                    <a:pt x="0" y="47243"/>
                  </a:lnTo>
                  <a:lnTo>
                    <a:pt x="45719" y="47243"/>
                  </a:lnTo>
                  <a:close/>
                </a:path>
              </a:pathLst>
            </a:custGeom>
            <a:solidFill>
              <a:srgbClr val="32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23500" y="5683003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0" y="0"/>
                  </a:moveTo>
                  <a:lnTo>
                    <a:pt x="45724" y="0"/>
                  </a:lnTo>
                  <a:lnTo>
                    <a:pt x="45724" y="47244"/>
                  </a:lnTo>
                  <a:lnTo>
                    <a:pt x="0" y="47244"/>
                  </a:lnTo>
                  <a:lnTo>
                    <a:pt x="0" y="0"/>
                  </a:lnTo>
                  <a:close/>
                </a:path>
              </a:pathLst>
            </a:custGeom>
            <a:ln w="940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393182" y="3867367"/>
            <a:ext cx="35877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5" dirty="0">
                <a:latin typeface="Arial"/>
                <a:cs typeface="Arial"/>
              </a:rPr>
              <a:t>1</a:t>
            </a:r>
            <a:r>
              <a:rPr sz="1550" b="1" spc="20" dirty="0">
                <a:latin typeface="Arial"/>
                <a:cs typeface="Arial"/>
              </a:rPr>
              <a:t>5</a:t>
            </a:r>
            <a:r>
              <a:rPr sz="1550" b="1" spc="-10" dirty="0">
                <a:latin typeface="Arial"/>
                <a:cs typeface="Arial"/>
              </a:rPr>
              <a:t>0</a:t>
            </a:r>
            <a:endParaRPr sz="15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93182" y="2126959"/>
            <a:ext cx="358775" cy="14249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5" dirty="0">
                <a:latin typeface="Arial"/>
                <a:cs typeface="Arial"/>
              </a:rPr>
              <a:t>3</a:t>
            </a:r>
            <a:r>
              <a:rPr sz="1550" b="1" spc="20" dirty="0">
                <a:latin typeface="Arial"/>
                <a:cs typeface="Arial"/>
              </a:rPr>
              <a:t>0</a:t>
            </a:r>
            <a:r>
              <a:rPr sz="1550" b="1" spc="-10" dirty="0">
                <a:latin typeface="Arial"/>
                <a:cs typeface="Arial"/>
              </a:rPr>
              <a:t>0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b="1" spc="5" dirty="0">
                <a:latin typeface="Arial"/>
                <a:cs typeface="Arial"/>
              </a:rPr>
              <a:t>2</a:t>
            </a:r>
            <a:r>
              <a:rPr sz="1550" b="1" spc="20" dirty="0">
                <a:latin typeface="Arial"/>
                <a:cs typeface="Arial"/>
              </a:rPr>
              <a:t>5</a:t>
            </a:r>
            <a:r>
              <a:rPr sz="1550" b="1" spc="-10" dirty="0">
                <a:latin typeface="Arial"/>
                <a:cs typeface="Arial"/>
              </a:rPr>
              <a:t>0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b="1" spc="5" dirty="0">
                <a:latin typeface="Arial"/>
                <a:cs typeface="Arial"/>
              </a:rPr>
              <a:t>2</a:t>
            </a:r>
            <a:r>
              <a:rPr sz="1550" b="1" spc="20" dirty="0">
                <a:latin typeface="Arial"/>
                <a:cs typeface="Arial"/>
              </a:rPr>
              <a:t>0</a:t>
            </a:r>
            <a:r>
              <a:rPr sz="1550" b="1" spc="-10" dirty="0">
                <a:latin typeface="Arial"/>
                <a:cs typeface="Arial"/>
              </a:rPr>
              <a:t>0</a:t>
            </a:r>
            <a:endParaRPr sz="15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93182" y="4437342"/>
            <a:ext cx="4008754" cy="17297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5" dirty="0">
                <a:latin typeface="Arial"/>
                <a:cs typeface="Arial"/>
              </a:rPr>
              <a:t>100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Arial"/>
              <a:cs typeface="Arial"/>
            </a:endParaRPr>
          </a:p>
          <a:p>
            <a:pPr marL="123825">
              <a:lnSpc>
                <a:spcPct val="100000"/>
              </a:lnSpc>
            </a:pPr>
            <a:r>
              <a:rPr sz="1550" b="1" spc="5" dirty="0">
                <a:latin typeface="Arial"/>
                <a:cs typeface="Arial"/>
              </a:rPr>
              <a:t>50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</a:pPr>
            <a:r>
              <a:rPr sz="1550" b="1" spc="-10" dirty="0">
                <a:latin typeface="Arial"/>
                <a:cs typeface="Arial"/>
              </a:rPr>
              <a:t>0</a:t>
            </a:r>
            <a:endParaRPr sz="1550">
              <a:latin typeface="Arial"/>
              <a:cs typeface="Arial"/>
            </a:endParaRPr>
          </a:p>
          <a:p>
            <a:pPr marL="551815">
              <a:lnSpc>
                <a:spcPct val="100000"/>
              </a:lnSpc>
              <a:spcBef>
                <a:spcPts val="530"/>
              </a:spcBef>
            </a:pPr>
            <a:r>
              <a:rPr sz="1550" b="1" dirty="0">
                <a:latin typeface="Arial"/>
                <a:cs typeface="Arial"/>
              </a:rPr>
              <a:t>'80</a:t>
            </a:r>
            <a:r>
              <a:rPr sz="1550" b="1" spc="254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'83</a:t>
            </a:r>
            <a:r>
              <a:rPr sz="1550" b="1" spc="254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'85</a:t>
            </a:r>
            <a:r>
              <a:rPr sz="1550" b="1" spc="24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'89</a:t>
            </a:r>
            <a:r>
              <a:rPr sz="1550" b="1" spc="245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'92</a:t>
            </a:r>
            <a:r>
              <a:rPr sz="1550" b="1" spc="17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'96</a:t>
            </a:r>
            <a:r>
              <a:rPr sz="1550" b="1" spc="24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'98</a:t>
            </a:r>
            <a:r>
              <a:rPr sz="1550" b="1" spc="254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'00</a:t>
            </a:r>
            <a:r>
              <a:rPr sz="1550" b="1" spc="26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'04</a:t>
            </a:r>
            <a:r>
              <a:rPr sz="1550" b="1" spc="24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'07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95362" y="3832729"/>
            <a:ext cx="251456" cy="67324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8595362" y="4117723"/>
            <a:ext cx="251460" cy="58419"/>
            <a:chOff x="8595362" y="4117723"/>
            <a:chExt cx="251460" cy="58419"/>
          </a:xfrm>
        </p:grpSpPr>
        <p:sp>
          <p:nvSpPr>
            <p:cNvPr id="46" name="object 46"/>
            <p:cNvSpPr/>
            <p:nvPr/>
          </p:nvSpPr>
          <p:spPr>
            <a:xfrm>
              <a:off x="8595362" y="4151378"/>
              <a:ext cx="251460" cy="0"/>
            </a:xfrm>
            <a:custGeom>
              <a:avLst/>
              <a:gdLst/>
              <a:ahLst/>
              <a:cxnLst/>
              <a:rect l="l" t="t" r="r" b="b"/>
              <a:pathLst>
                <a:path w="251459">
                  <a:moveTo>
                    <a:pt x="0" y="0"/>
                  </a:moveTo>
                  <a:lnTo>
                    <a:pt x="251456" y="0"/>
                  </a:lnTo>
                </a:path>
              </a:pathLst>
            </a:custGeom>
            <a:ln w="950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88324" y="4122419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47243" y="48767"/>
                  </a:moveTo>
                  <a:lnTo>
                    <a:pt x="47243" y="0"/>
                  </a:lnTo>
                  <a:lnTo>
                    <a:pt x="0" y="0"/>
                  </a:lnTo>
                  <a:lnTo>
                    <a:pt x="0" y="48767"/>
                  </a:lnTo>
                  <a:lnTo>
                    <a:pt x="47243" y="48767"/>
                  </a:lnTo>
                  <a:close/>
                </a:path>
              </a:pathLst>
            </a:custGeom>
            <a:solidFill>
              <a:srgbClr val="326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688320" y="4122427"/>
              <a:ext cx="47625" cy="48895"/>
            </a:xfrm>
            <a:custGeom>
              <a:avLst/>
              <a:gdLst/>
              <a:ahLst/>
              <a:cxnLst/>
              <a:rect l="l" t="t" r="r" b="b"/>
              <a:pathLst>
                <a:path w="47625" h="48895">
                  <a:moveTo>
                    <a:pt x="0" y="0"/>
                  </a:moveTo>
                  <a:lnTo>
                    <a:pt x="47248" y="0"/>
                  </a:lnTo>
                  <a:lnTo>
                    <a:pt x="47248" y="48769"/>
                  </a:lnTo>
                  <a:lnTo>
                    <a:pt x="0" y="48769"/>
                  </a:lnTo>
                  <a:lnTo>
                    <a:pt x="0" y="0"/>
                  </a:lnTo>
                  <a:close/>
                </a:path>
              </a:pathLst>
            </a:custGeom>
            <a:ln w="940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529821" y="3704845"/>
            <a:ext cx="866140" cy="570230"/>
          </a:xfrm>
          <a:prstGeom prst="rect">
            <a:avLst/>
          </a:prstGeom>
          <a:ln w="9448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363855" marR="40005">
              <a:lnSpc>
                <a:spcPts val="2240"/>
              </a:lnSpc>
              <a:spcBef>
                <a:spcPts val="5"/>
              </a:spcBef>
            </a:pPr>
            <a:r>
              <a:rPr sz="1550" b="1" spc="-5" dirty="0">
                <a:latin typeface="Arial"/>
                <a:cs typeface="Arial"/>
              </a:rPr>
              <a:t>Trac </a:t>
            </a:r>
            <a:r>
              <a:rPr sz="1550" b="1" spc="-420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T</a:t>
            </a:r>
            <a:r>
              <a:rPr sz="1550" b="1" spc="20" dirty="0">
                <a:latin typeface="Arial"/>
                <a:cs typeface="Arial"/>
              </a:rPr>
              <a:t>c</a:t>
            </a:r>
            <a:r>
              <a:rPr sz="1550" b="1" spc="5" dirty="0">
                <a:latin typeface="Arial"/>
                <a:cs typeface="Arial"/>
              </a:rPr>
              <a:t>a</a:t>
            </a:r>
            <a:r>
              <a:rPr sz="1550" b="1" spc="-10" dirty="0">
                <a:latin typeface="Arial"/>
                <a:cs typeface="Arial"/>
              </a:rPr>
              <a:t>c</a:t>
            </a:r>
            <a:endParaRPr sz="155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27</a:t>
            </a:fld>
            <a:endParaRPr dirty="0"/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1126236" y="2144267"/>
          <a:ext cx="2952749" cy="4063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33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45" dirty="0">
                          <a:latin typeface="Arial MT"/>
                          <a:cs typeface="Arial MT"/>
                        </a:rPr>
                        <a:t>Year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Capacity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$/GB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0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1980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64Kbit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$1500000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6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1983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256Kbit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$500000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1985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1Mbit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$200000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6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1989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4Mbit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$50000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0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1992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16Mbit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$15000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1996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64Mbit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$10000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1998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128Mbit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$4000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56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2000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256Mbit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$1000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0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2004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512Mbit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$250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56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2007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1Gbit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 MT"/>
                          <a:cs typeface="Arial MT"/>
                        </a:rPr>
                        <a:t>$50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83768"/>
            <a:ext cx="7473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Measuring</a:t>
            </a:r>
            <a:r>
              <a:rPr sz="4000" spc="15" dirty="0"/>
              <a:t> </a:t>
            </a:r>
            <a:r>
              <a:rPr sz="4000" spc="-10" dirty="0"/>
              <a:t>Cache</a:t>
            </a:r>
            <a:r>
              <a:rPr sz="4000" spc="25" dirty="0"/>
              <a:t> </a:t>
            </a:r>
            <a:r>
              <a:rPr sz="4000" spc="-10" dirty="0"/>
              <a:t>Performance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235440" y="457200"/>
            <a:ext cx="365760" cy="5366385"/>
          </a:xfrm>
          <a:custGeom>
            <a:avLst/>
            <a:gdLst/>
            <a:ahLst/>
            <a:cxnLst/>
            <a:rect l="l" t="t" r="r" b="b"/>
            <a:pathLst>
              <a:path w="365759" h="5366385">
                <a:moveTo>
                  <a:pt x="365759" y="5366003"/>
                </a:moveTo>
                <a:lnTo>
                  <a:pt x="365759" y="0"/>
                </a:lnTo>
                <a:lnTo>
                  <a:pt x="0" y="0"/>
                </a:lnTo>
                <a:lnTo>
                  <a:pt x="0" y="5366003"/>
                </a:lnTo>
                <a:lnTo>
                  <a:pt x="365759" y="5366003"/>
                </a:lnTo>
                <a:close/>
              </a:path>
            </a:pathLst>
          </a:custGeom>
          <a:solidFill>
            <a:srgbClr val="9EC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73352" y="535939"/>
            <a:ext cx="281305" cy="5207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§5.3 Measuring</a:t>
            </a:r>
            <a:r>
              <a:rPr sz="1800" spc="2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Improving</a:t>
            </a:r>
            <a:r>
              <a:rPr sz="1800" spc="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Cache</a:t>
            </a:r>
            <a:r>
              <a:rPr sz="1800" spc="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Performance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1739" y="1506727"/>
            <a:ext cx="5697220" cy="320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Components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CPU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time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Program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execution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cycles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ts val="2870"/>
              </a:lnSpc>
              <a:spcBef>
                <a:spcPts val="1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Includes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cache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hit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time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ts val="335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Memory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stall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cycles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ts val="2865"/>
              </a:lnSpc>
              <a:spcBef>
                <a:spcPts val="1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Mainly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from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cache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misses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3825"/>
              </a:lnSpc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With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simplifying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assumptions:</a:t>
            </a:r>
            <a:endParaRPr sz="3200">
              <a:latin typeface="Arial MT"/>
              <a:cs typeface="Arial MT"/>
            </a:endParaRPr>
          </a:p>
          <a:p>
            <a:pPr marL="725805">
              <a:lnSpc>
                <a:spcPct val="100000"/>
              </a:lnSpc>
              <a:spcBef>
                <a:spcPts val="2000"/>
              </a:spcBef>
            </a:pPr>
            <a:r>
              <a:rPr sz="2400" dirty="0">
                <a:latin typeface="Arial MT"/>
                <a:cs typeface="Arial MT"/>
              </a:rPr>
              <a:t>M</a:t>
            </a:r>
            <a:r>
              <a:rPr sz="2400" spc="-5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m</a:t>
            </a:r>
            <a:r>
              <a:rPr sz="2400" spc="-5" dirty="0">
                <a:latin typeface="Arial MT"/>
                <a:cs typeface="Arial MT"/>
              </a:rPr>
              <a:t>o</a:t>
            </a:r>
            <a:r>
              <a:rPr sz="2400" dirty="0">
                <a:latin typeface="Arial MT"/>
                <a:cs typeface="Arial MT"/>
              </a:rPr>
              <a:t>ry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t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spc="-10" dirty="0">
                <a:latin typeface="Arial MT"/>
                <a:cs typeface="Arial MT"/>
              </a:rPr>
              <a:t>l</a:t>
            </a:r>
            <a:r>
              <a:rPr sz="2400" dirty="0">
                <a:latin typeface="Arial MT"/>
                <a:cs typeface="Arial MT"/>
              </a:rPr>
              <a:t>l</a:t>
            </a:r>
            <a:r>
              <a:rPr sz="2400" spc="-2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cyc</a:t>
            </a:r>
            <a:r>
              <a:rPr sz="2400" spc="-10" dirty="0">
                <a:latin typeface="Arial MT"/>
                <a:cs typeface="Arial MT"/>
              </a:rPr>
              <a:t>l</a:t>
            </a:r>
            <a:r>
              <a:rPr sz="2400" spc="-5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2075" y="5301995"/>
            <a:ext cx="2466340" cy="0"/>
          </a:xfrm>
          <a:custGeom>
            <a:avLst/>
            <a:gdLst/>
            <a:ahLst/>
            <a:cxnLst/>
            <a:rect l="l" t="t" r="r" b="b"/>
            <a:pathLst>
              <a:path w="2466340">
                <a:moveTo>
                  <a:pt x="0" y="0"/>
                </a:moveTo>
                <a:lnTo>
                  <a:pt x="2465831" y="0"/>
                </a:lnTo>
              </a:path>
            </a:pathLst>
          </a:custGeom>
          <a:ln w="126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2075" y="6275832"/>
            <a:ext cx="1576070" cy="0"/>
          </a:xfrm>
          <a:custGeom>
            <a:avLst/>
            <a:gdLst/>
            <a:ahLst/>
            <a:cxnLst/>
            <a:rect l="l" t="t" r="r" b="b"/>
            <a:pathLst>
              <a:path w="1576070">
                <a:moveTo>
                  <a:pt x="0" y="0"/>
                </a:moveTo>
                <a:lnTo>
                  <a:pt x="1575815" y="0"/>
                </a:lnTo>
              </a:path>
            </a:pathLst>
          </a:custGeom>
          <a:ln w="126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3923" y="6275832"/>
            <a:ext cx="1419225" cy="0"/>
          </a:xfrm>
          <a:custGeom>
            <a:avLst/>
            <a:gdLst/>
            <a:ahLst/>
            <a:cxnLst/>
            <a:rect l="l" t="t" r="r" b="b"/>
            <a:pathLst>
              <a:path w="1419225">
                <a:moveTo>
                  <a:pt x="0" y="0"/>
                </a:moveTo>
                <a:lnTo>
                  <a:pt x="1418843" y="0"/>
                </a:lnTo>
              </a:path>
            </a:pathLst>
          </a:custGeom>
          <a:ln w="126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412729" y="6036053"/>
            <a:ext cx="1874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80" dirty="0">
                <a:latin typeface="Symbol"/>
                <a:cs typeface="Symbol"/>
              </a:rPr>
              <a:t></a:t>
            </a:r>
            <a:r>
              <a:rPr sz="2400" dirty="0">
                <a:latin typeface="Arial MT"/>
                <a:cs typeface="Arial MT"/>
              </a:rPr>
              <a:t>M</a:t>
            </a:r>
            <a:r>
              <a:rPr sz="2400" spc="-10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27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pena</a:t>
            </a:r>
            <a:r>
              <a:rPr sz="2400" spc="-10" dirty="0">
                <a:latin typeface="Arial MT"/>
                <a:cs typeface="Arial MT"/>
              </a:rPr>
              <a:t>l</a:t>
            </a:r>
            <a:r>
              <a:rPr sz="2400" dirty="0">
                <a:latin typeface="Arial MT"/>
                <a:cs typeface="Arial MT"/>
              </a:rPr>
              <a:t>ty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826225" y="5780021"/>
            <a:ext cx="3587750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3555" marR="30480" indent="-440690">
              <a:lnSpc>
                <a:spcPct val="117500"/>
              </a:lnSpc>
              <a:spcBef>
                <a:spcPts val="100"/>
              </a:spcBef>
              <a:tabLst>
                <a:tab pos="2135505" algn="l"/>
                <a:tab pos="2369185" algn="l"/>
              </a:tabLst>
            </a:pPr>
            <a:r>
              <a:rPr sz="3600" baseline="-34722" dirty="0">
                <a:latin typeface="Symbol"/>
                <a:cs typeface="Symbol"/>
              </a:rPr>
              <a:t></a:t>
            </a:r>
            <a:r>
              <a:rPr sz="3600" spc="-30" baseline="-34722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 MT"/>
                <a:cs typeface="Arial MT"/>
              </a:rPr>
              <a:t>Instructions</a:t>
            </a:r>
            <a:r>
              <a:rPr sz="2400" spc="-220" dirty="0">
                <a:latin typeface="Arial MT"/>
                <a:cs typeface="Arial MT"/>
              </a:rPr>
              <a:t> </a:t>
            </a:r>
            <a:r>
              <a:rPr sz="3600" baseline="-34722" dirty="0">
                <a:latin typeface="Symbol"/>
                <a:cs typeface="Symbol"/>
              </a:rPr>
              <a:t></a:t>
            </a:r>
            <a:r>
              <a:rPr sz="3600" baseline="-34722" dirty="0">
                <a:latin typeface="Times New Roman"/>
                <a:cs typeface="Times New Roman"/>
              </a:rPr>
              <a:t>		</a:t>
            </a:r>
            <a:r>
              <a:rPr sz="2400" spc="-5" dirty="0">
                <a:latin typeface="Arial MT"/>
                <a:cs typeface="Arial MT"/>
              </a:rPr>
              <a:t>Misses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</a:t>
            </a:r>
            <a:r>
              <a:rPr sz="2400" dirty="0">
                <a:latin typeface="Arial MT"/>
                <a:cs typeface="Arial MT"/>
              </a:rPr>
              <a:t>r</a:t>
            </a:r>
            <a:r>
              <a:rPr sz="2400" spc="-5" dirty="0">
                <a:latin typeface="Arial MT"/>
                <a:cs typeface="Arial MT"/>
              </a:rPr>
              <a:t>og</a:t>
            </a:r>
            <a:r>
              <a:rPr sz="2400" dirty="0">
                <a:latin typeface="Arial MT"/>
                <a:cs typeface="Arial MT"/>
              </a:rPr>
              <a:t>r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m	I</a:t>
            </a:r>
            <a:r>
              <a:rPr sz="2400" spc="-5" dirty="0">
                <a:latin typeface="Arial MT"/>
                <a:cs typeface="Arial MT"/>
              </a:rPr>
              <a:t>ns</a:t>
            </a:r>
            <a:r>
              <a:rPr sz="2400" dirty="0">
                <a:latin typeface="Arial MT"/>
                <a:cs typeface="Arial MT"/>
              </a:rPr>
              <a:t>tr</a:t>
            </a:r>
            <a:r>
              <a:rPr sz="2400" spc="-5" dirty="0">
                <a:latin typeface="Arial MT"/>
                <a:cs typeface="Arial MT"/>
              </a:rPr>
              <a:t>uc</a:t>
            </a:r>
            <a:r>
              <a:rPr sz="2400" dirty="0">
                <a:latin typeface="Arial MT"/>
                <a:cs typeface="Arial MT"/>
              </a:rPr>
              <a:t>t</a:t>
            </a:r>
            <a:r>
              <a:rPr sz="2400" spc="-10" dirty="0">
                <a:latin typeface="Arial MT"/>
                <a:cs typeface="Arial MT"/>
              </a:rPr>
              <a:t>i</a:t>
            </a:r>
            <a:r>
              <a:rPr sz="2400" spc="40" dirty="0">
                <a:latin typeface="Arial MT"/>
                <a:cs typeface="Arial MT"/>
              </a:rPr>
              <a:t>o</a:t>
            </a:r>
            <a:r>
              <a:rPr sz="2400" dirty="0">
                <a:latin typeface="Arial MT"/>
                <a:cs typeface="Arial MT"/>
              </a:rPr>
              <a:t>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62485" y="5299961"/>
            <a:ext cx="1194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Program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51625" y="5062217"/>
            <a:ext cx="6101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3600" baseline="34722" dirty="0">
                <a:latin typeface="Arial MT"/>
                <a:cs typeface="Arial MT"/>
              </a:rPr>
              <a:t>M</a:t>
            </a:r>
            <a:r>
              <a:rPr sz="3600" spc="-7" baseline="34722" dirty="0">
                <a:latin typeface="Arial MT"/>
                <a:cs typeface="Arial MT"/>
              </a:rPr>
              <a:t>e</a:t>
            </a:r>
            <a:r>
              <a:rPr sz="3600" baseline="34722" dirty="0">
                <a:latin typeface="Arial MT"/>
                <a:cs typeface="Arial MT"/>
              </a:rPr>
              <a:t>m</a:t>
            </a:r>
            <a:r>
              <a:rPr sz="3600" spc="-7" baseline="34722" dirty="0">
                <a:latin typeface="Arial MT"/>
                <a:cs typeface="Arial MT"/>
              </a:rPr>
              <a:t>o</a:t>
            </a:r>
            <a:r>
              <a:rPr sz="3600" baseline="34722" dirty="0">
                <a:latin typeface="Arial MT"/>
                <a:cs typeface="Arial MT"/>
              </a:rPr>
              <a:t>ry</a:t>
            </a:r>
            <a:r>
              <a:rPr sz="3600" spc="-127" baseline="34722" dirty="0">
                <a:latin typeface="Arial MT"/>
                <a:cs typeface="Arial MT"/>
              </a:rPr>
              <a:t> </a:t>
            </a:r>
            <a:r>
              <a:rPr sz="3600" spc="-7" baseline="34722" dirty="0">
                <a:latin typeface="Arial MT"/>
                <a:cs typeface="Arial MT"/>
              </a:rPr>
              <a:t>accesse</a:t>
            </a:r>
            <a:r>
              <a:rPr sz="3600" baseline="34722" dirty="0">
                <a:latin typeface="Arial MT"/>
                <a:cs typeface="Arial MT"/>
              </a:rPr>
              <a:t>s</a:t>
            </a:r>
            <a:r>
              <a:rPr sz="3600" spc="-292" baseline="34722" dirty="0">
                <a:latin typeface="Arial MT"/>
                <a:cs typeface="Arial MT"/>
              </a:rPr>
              <a:t> </a:t>
            </a:r>
            <a:r>
              <a:rPr sz="2400" spc="180" dirty="0">
                <a:latin typeface="Symbol"/>
                <a:cs typeface="Symbol"/>
              </a:rPr>
              <a:t></a:t>
            </a:r>
            <a:r>
              <a:rPr sz="2400" dirty="0">
                <a:latin typeface="Arial MT"/>
                <a:cs typeface="Arial MT"/>
              </a:rPr>
              <a:t>M</a:t>
            </a:r>
            <a:r>
              <a:rPr sz="2400" spc="-10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2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t</a:t>
            </a:r>
            <a:r>
              <a:rPr sz="2400" spc="229" dirty="0">
                <a:latin typeface="Arial MT"/>
                <a:cs typeface="Arial MT"/>
              </a:rPr>
              <a:t>e</a:t>
            </a:r>
            <a:r>
              <a:rPr sz="2400" spc="180" dirty="0">
                <a:latin typeface="Symbol"/>
                <a:cs typeface="Symbol"/>
              </a:rPr>
              <a:t></a:t>
            </a:r>
            <a:r>
              <a:rPr sz="2400" dirty="0">
                <a:latin typeface="Arial MT"/>
                <a:cs typeface="Arial MT"/>
              </a:rPr>
              <a:t>M</a:t>
            </a:r>
            <a:r>
              <a:rPr sz="2400" spc="-10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27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pena</a:t>
            </a:r>
            <a:r>
              <a:rPr sz="2400" spc="-10" dirty="0">
                <a:latin typeface="Arial MT"/>
                <a:cs typeface="Arial MT"/>
              </a:rPr>
              <a:t>l</a:t>
            </a:r>
            <a:r>
              <a:rPr sz="2400" dirty="0">
                <a:latin typeface="Arial MT"/>
                <a:cs typeface="Arial MT"/>
              </a:rPr>
              <a:t>ty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8233790" y="3378185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0271" y="255857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4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7330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 Performance Example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6727"/>
            <a:ext cx="6774815" cy="4904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Given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I-cache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 rate =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2%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D-cache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 rate =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4%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Miss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penalty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100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cycles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Base </a:t>
            </a:r>
            <a:r>
              <a:rPr sz="2800" spc="-10" dirty="0">
                <a:latin typeface="Arial MT"/>
                <a:cs typeface="Arial MT"/>
              </a:rPr>
              <a:t>CPI </a:t>
            </a:r>
            <a:r>
              <a:rPr sz="2800" dirty="0">
                <a:latin typeface="Arial MT"/>
                <a:cs typeface="Arial MT"/>
              </a:rPr>
              <a:t>(ideal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cache)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 2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ts val="335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Load</a:t>
            </a:r>
            <a:r>
              <a:rPr sz="2800" spc="-5" dirty="0">
                <a:latin typeface="Arial MT"/>
                <a:cs typeface="Arial MT"/>
              </a:rPr>
              <a:t> &amp;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stores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are</a:t>
            </a:r>
            <a:r>
              <a:rPr sz="2800" dirty="0">
                <a:latin typeface="Arial MT"/>
                <a:cs typeface="Arial MT"/>
              </a:rPr>
              <a:t> 36% of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instructions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829"/>
              </a:lnSpc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Miss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cycles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per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instruction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1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I-cache: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0.02</a:t>
            </a:r>
            <a:r>
              <a:rPr sz="2800" spc="-5" dirty="0">
                <a:latin typeface="Arial MT"/>
                <a:cs typeface="Arial MT"/>
              </a:rPr>
              <a:t> ×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100</a:t>
            </a:r>
            <a:r>
              <a:rPr sz="2800" spc="-5" dirty="0">
                <a:latin typeface="Arial MT"/>
                <a:cs typeface="Arial MT"/>
              </a:rPr>
              <a:t> =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2</a:t>
            </a:r>
            <a:endParaRPr sz="2800">
              <a:latin typeface="Arial MT"/>
              <a:cs typeface="Arial MT"/>
            </a:endParaRPr>
          </a:p>
          <a:p>
            <a:pPr marL="286385" marR="596265" lvl="1" indent="-286385" algn="r">
              <a:lnSpc>
                <a:spcPts val="335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2863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D-cache: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0.36</a:t>
            </a:r>
            <a:r>
              <a:rPr sz="2800" spc="-5" dirty="0">
                <a:latin typeface="Arial MT"/>
                <a:cs typeface="Arial MT"/>
              </a:rPr>
              <a:t> ×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0.04</a:t>
            </a:r>
            <a:r>
              <a:rPr sz="2800" spc="-5" dirty="0">
                <a:latin typeface="Arial MT"/>
                <a:cs typeface="Arial MT"/>
              </a:rPr>
              <a:t> ×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100</a:t>
            </a:r>
            <a:r>
              <a:rPr sz="2800" spc="-5" dirty="0">
                <a:latin typeface="Arial MT"/>
                <a:cs typeface="Arial MT"/>
              </a:rPr>
              <a:t> =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1.44</a:t>
            </a:r>
            <a:endParaRPr sz="2800">
              <a:latin typeface="Arial MT"/>
              <a:cs typeface="Arial MT"/>
            </a:endParaRPr>
          </a:p>
          <a:p>
            <a:pPr marL="342265" marR="607060" indent="-342265" algn="r">
              <a:lnSpc>
                <a:spcPts val="3829"/>
              </a:lnSpc>
              <a:buClr>
                <a:srgbClr val="ECEAAC"/>
              </a:buClr>
              <a:buSzPct val="59375"/>
              <a:buFont typeface="Times New Roman"/>
              <a:buChar char="■"/>
              <a:tabLst>
                <a:tab pos="3422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Actual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CPI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 2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+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2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+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1.44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5.44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1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Ideal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CPU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</a:t>
            </a:r>
            <a:r>
              <a:rPr sz="2800" dirty="0">
                <a:latin typeface="Arial MT"/>
                <a:cs typeface="Arial MT"/>
              </a:rPr>
              <a:t> 5.44/2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=2.72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times</a:t>
            </a:r>
            <a:r>
              <a:rPr sz="2800" dirty="0">
                <a:latin typeface="Arial MT"/>
                <a:cs typeface="Arial MT"/>
              </a:rPr>
              <a:t> faster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9699" y="22860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3378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Principle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5" dirty="0"/>
              <a:t>Locality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7956550" cy="5075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66802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Programs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access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small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proportion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their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address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space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at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any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time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Temporal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locality</a:t>
            </a:r>
            <a:endParaRPr sz="3200">
              <a:latin typeface="Arial MT"/>
              <a:cs typeface="Arial MT"/>
            </a:endParaRPr>
          </a:p>
          <a:p>
            <a:pPr marL="756285" marR="977265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Items </a:t>
            </a:r>
            <a:r>
              <a:rPr sz="2800" dirty="0">
                <a:latin typeface="Arial MT"/>
                <a:cs typeface="Arial MT"/>
              </a:rPr>
              <a:t>accessed recently </a:t>
            </a:r>
            <a:r>
              <a:rPr sz="2800" spc="-5" dirty="0">
                <a:latin typeface="Arial MT"/>
                <a:cs typeface="Arial MT"/>
              </a:rPr>
              <a:t>are </a:t>
            </a:r>
            <a:r>
              <a:rPr sz="2800" dirty="0">
                <a:latin typeface="Arial MT"/>
                <a:cs typeface="Arial MT"/>
              </a:rPr>
              <a:t>likely </a:t>
            </a:r>
            <a:r>
              <a:rPr sz="2800" spc="-5" dirty="0">
                <a:latin typeface="Arial MT"/>
                <a:cs typeface="Arial MT"/>
              </a:rPr>
              <a:t>to </a:t>
            </a:r>
            <a:r>
              <a:rPr sz="2800" dirty="0">
                <a:latin typeface="Arial MT"/>
                <a:cs typeface="Arial MT"/>
              </a:rPr>
              <a:t>be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accessed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again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soon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e.g.,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instructions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 a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loop,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induction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variables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Spatial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locality</a:t>
            </a:r>
            <a:endParaRPr sz="3200">
              <a:latin typeface="Arial MT"/>
              <a:cs typeface="Arial MT"/>
            </a:endParaRPr>
          </a:p>
          <a:p>
            <a:pPr marL="756285" marR="84455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Items </a:t>
            </a:r>
            <a:r>
              <a:rPr sz="2800" dirty="0">
                <a:latin typeface="Arial MT"/>
                <a:cs typeface="Arial MT"/>
              </a:rPr>
              <a:t>near those accessed recently </a:t>
            </a:r>
            <a:r>
              <a:rPr sz="2800" spc="-5" dirty="0">
                <a:latin typeface="Arial MT"/>
                <a:cs typeface="Arial MT"/>
              </a:rPr>
              <a:t>are </a:t>
            </a:r>
            <a:r>
              <a:rPr sz="2800" dirty="0">
                <a:latin typeface="Arial MT"/>
                <a:cs typeface="Arial MT"/>
              </a:rPr>
              <a:t>likely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accessed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soon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E.g.,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sequential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instruction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access,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array data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212448" y="3810000"/>
            <a:ext cx="609600" cy="2362200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3566" y="318056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8083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Average</a:t>
            </a:r>
            <a:r>
              <a:rPr spc="-15" dirty="0"/>
              <a:t> </a:t>
            </a:r>
            <a:r>
              <a:rPr spc="-5" dirty="0"/>
              <a:t>Access Time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7336"/>
            <a:ext cx="7791450" cy="423256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Hit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time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 also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important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for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performance</a:t>
            </a:r>
            <a:endParaRPr sz="32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Average</a:t>
            </a:r>
            <a:r>
              <a:rPr sz="32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memory</a:t>
            </a:r>
            <a:r>
              <a:rPr sz="32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access</a:t>
            </a:r>
            <a:r>
              <a:rPr sz="32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time</a:t>
            </a:r>
            <a:r>
              <a:rPr sz="32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(AMAT)</a:t>
            </a:r>
            <a:endParaRPr sz="32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AMAT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Hit time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+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rate </a:t>
            </a:r>
            <a:r>
              <a:rPr sz="2800" spc="-5" dirty="0">
                <a:latin typeface="Microsoft Sans Serif"/>
                <a:cs typeface="Microsoft Sans Serif"/>
              </a:rPr>
              <a:t>×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Arial MT"/>
                <a:cs typeface="Arial MT"/>
              </a:rPr>
              <a:t>Miss</a:t>
            </a:r>
            <a:r>
              <a:rPr sz="2800" dirty="0">
                <a:latin typeface="Arial MT"/>
                <a:cs typeface="Arial MT"/>
              </a:rPr>
              <a:t> penalty</a:t>
            </a: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Example</a:t>
            </a:r>
            <a:endParaRPr sz="3200" dirty="0">
              <a:latin typeface="Arial MT"/>
              <a:cs typeface="Arial MT"/>
            </a:endParaRPr>
          </a:p>
          <a:p>
            <a:pPr marL="756285" marR="160655" lvl="1" indent="-287020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solidFill>
                  <a:srgbClr val="FF0000"/>
                </a:solidFill>
                <a:latin typeface="Arial MT"/>
                <a:cs typeface="Arial MT"/>
              </a:rPr>
              <a:t>CPU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with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1ns clock</a:t>
            </a:r>
            <a:r>
              <a:rPr sz="2800" dirty="0">
                <a:latin typeface="Arial MT"/>
                <a:cs typeface="Arial MT"/>
              </a:rPr>
              <a:t>, hit </a:t>
            </a:r>
            <a:r>
              <a:rPr sz="2800" spc="-5" dirty="0">
                <a:latin typeface="Arial MT"/>
                <a:cs typeface="Arial MT"/>
              </a:rPr>
              <a:t>time = 1 </a:t>
            </a:r>
            <a:r>
              <a:rPr sz="2800" dirty="0">
                <a:latin typeface="Arial MT"/>
                <a:cs typeface="Arial MT"/>
              </a:rPr>
              <a:t>cycle, </a:t>
            </a:r>
            <a:r>
              <a:rPr sz="2800" spc="-5" dirty="0">
                <a:latin typeface="Arial MT"/>
                <a:cs typeface="Arial MT"/>
              </a:rPr>
              <a:t>miss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penalty </a:t>
            </a:r>
            <a:r>
              <a:rPr sz="2800" spc="-5" dirty="0">
                <a:latin typeface="Arial MT"/>
                <a:cs typeface="Arial MT"/>
              </a:rPr>
              <a:t>= </a:t>
            </a:r>
            <a:r>
              <a:rPr sz="2800" dirty="0">
                <a:latin typeface="Arial MT"/>
                <a:cs typeface="Arial MT"/>
              </a:rPr>
              <a:t>20 cycles,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I-cache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rate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 5%</a:t>
            </a:r>
            <a:endParaRPr sz="28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AMAT</a:t>
            </a:r>
            <a:r>
              <a:rPr sz="2800" spc="-5" dirty="0">
                <a:latin typeface="Arial MT"/>
                <a:cs typeface="Arial MT"/>
              </a:rPr>
              <a:t> =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1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+ </a:t>
            </a:r>
            <a:r>
              <a:rPr sz="2800" dirty="0">
                <a:latin typeface="Arial MT"/>
                <a:cs typeface="Arial MT"/>
              </a:rPr>
              <a:t>0.05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×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Arial MT"/>
                <a:cs typeface="Arial MT"/>
              </a:rPr>
              <a:t>20</a:t>
            </a:r>
            <a:r>
              <a:rPr sz="2800" spc="-5" dirty="0">
                <a:latin typeface="Arial MT"/>
                <a:cs typeface="Arial MT"/>
              </a:rPr>
              <a:t> = </a:t>
            </a:r>
            <a:r>
              <a:rPr sz="2800" dirty="0">
                <a:latin typeface="Arial MT"/>
                <a:cs typeface="Arial MT"/>
              </a:rPr>
              <a:t>2ns</a:t>
            </a:r>
          </a:p>
          <a:p>
            <a:pPr marL="1155700" lvl="2" indent="-229235">
              <a:lnSpc>
                <a:spcPct val="100000"/>
              </a:lnSpc>
              <a:spcBef>
                <a:spcPts val="59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dirty="0">
                <a:latin typeface="Arial MT"/>
                <a:cs typeface="Arial MT"/>
              </a:rPr>
              <a:t>2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cycles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per instruction</a:t>
            </a:r>
            <a:endParaRPr sz="2400"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4444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61480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Performance</a:t>
            </a:r>
            <a:r>
              <a:rPr spc="-20" dirty="0"/>
              <a:t> </a:t>
            </a:r>
            <a:r>
              <a:rPr spc="-5" dirty="0"/>
              <a:t>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7697470" cy="487761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When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CPU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performance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increased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Miss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penalty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becomes</a:t>
            </a:r>
            <a:r>
              <a:rPr sz="2800" spc="-5" dirty="0">
                <a:latin typeface="Arial MT"/>
                <a:cs typeface="Arial MT"/>
              </a:rPr>
              <a:t> more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significant</a:t>
            </a: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Decreasing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base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CPI</a:t>
            </a: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Greater</a:t>
            </a:r>
            <a:r>
              <a:rPr sz="2800" dirty="0">
                <a:latin typeface="Arial MT"/>
                <a:cs typeface="Arial MT"/>
              </a:rPr>
              <a:t> proportion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time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spent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 </a:t>
            </a:r>
            <a:r>
              <a:rPr sz="2800" spc="-5" dirty="0">
                <a:latin typeface="Arial MT"/>
                <a:cs typeface="Arial MT"/>
              </a:rPr>
              <a:t>memory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stalls</a:t>
            </a: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Increasing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clock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rate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Memory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stalls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account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more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CPU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cycles</a:t>
            </a:r>
          </a:p>
          <a:p>
            <a:pPr marL="354965" marR="10160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Can’t</a:t>
            </a:r>
            <a:r>
              <a:rPr sz="32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neglect</a:t>
            </a:r>
            <a:r>
              <a:rPr sz="32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cache</a:t>
            </a:r>
            <a:r>
              <a:rPr sz="32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behavior</a:t>
            </a:r>
            <a:r>
              <a:rPr sz="32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when </a:t>
            </a:r>
            <a:r>
              <a:rPr sz="3200" spc="-869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evaluating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system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performance</a:t>
            </a:r>
            <a:endParaRPr sz="3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2793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Associative</a:t>
            </a:r>
            <a:r>
              <a:rPr spc="-30" dirty="0"/>
              <a:t> </a:t>
            </a:r>
            <a:r>
              <a:rPr spc="-5" dirty="0"/>
              <a:t>Caches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7679055" cy="52931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Fully</a:t>
            </a:r>
            <a:r>
              <a:rPr sz="32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associative</a:t>
            </a:r>
            <a:endParaRPr sz="32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Allow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 given block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go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dirty="0">
                <a:latin typeface="Arial MT"/>
                <a:cs typeface="Arial MT"/>
              </a:rPr>
              <a:t> any cache entry</a:t>
            </a: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Requires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all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entries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be searched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once</a:t>
            </a: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Comparator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per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entry (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expensive</a:t>
            </a:r>
            <a:r>
              <a:rPr sz="2800" dirty="0">
                <a:latin typeface="Arial MT"/>
                <a:cs typeface="Arial MT"/>
              </a:rPr>
              <a:t>)</a:t>
            </a: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i="1" spc="-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-way</a:t>
            </a:r>
            <a:r>
              <a:rPr sz="32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set</a:t>
            </a:r>
            <a:r>
              <a:rPr sz="32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associative</a:t>
            </a:r>
            <a:endParaRPr sz="32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Each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set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contains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i="1" spc="-5" dirty="0">
                <a:latin typeface="Arial"/>
                <a:cs typeface="Arial"/>
              </a:rPr>
              <a:t>n </a:t>
            </a:r>
            <a:r>
              <a:rPr sz="2800" dirty="0">
                <a:latin typeface="Arial MT"/>
                <a:cs typeface="Arial MT"/>
              </a:rPr>
              <a:t>entries</a:t>
            </a: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Block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number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determines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which </a:t>
            </a:r>
            <a:r>
              <a:rPr sz="2800" dirty="0">
                <a:latin typeface="Arial MT"/>
                <a:cs typeface="Arial MT"/>
              </a:rPr>
              <a:t>set</a:t>
            </a:r>
          </a:p>
          <a:p>
            <a:pPr marL="1155700" lvl="2" indent="-229235">
              <a:lnSpc>
                <a:spcPct val="100000"/>
              </a:lnSpc>
              <a:spcBef>
                <a:spcPts val="59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(Block number)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modulo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(#Sets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cache)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Search</a:t>
            </a:r>
            <a:r>
              <a:rPr sz="2800" dirty="0">
                <a:latin typeface="Arial MT"/>
                <a:cs typeface="Arial MT"/>
              </a:rPr>
              <a:t> all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entries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 given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once</a:t>
            </a: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i="1" spc="-5" dirty="0">
                <a:latin typeface="Arial"/>
                <a:cs typeface="Arial"/>
              </a:rPr>
              <a:t>n</a:t>
            </a:r>
            <a:r>
              <a:rPr sz="2800" i="1" spc="-15" dirty="0">
                <a:latin typeface="Arial"/>
                <a:cs typeface="Arial"/>
              </a:rPr>
              <a:t> </a:t>
            </a:r>
            <a:r>
              <a:rPr sz="2800" dirty="0">
                <a:latin typeface="Arial MT"/>
                <a:cs typeface="Arial MT"/>
              </a:rPr>
              <a:t>comparators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less</a:t>
            </a:r>
            <a:r>
              <a:rPr sz="2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expensive</a:t>
            </a:r>
            <a:r>
              <a:rPr sz="2800" dirty="0">
                <a:latin typeface="Arial MT"/>
                <a:cs typeface="Arial MT"/>
              </a:rPr>
              <a:t>)</a:t>
            </a:r>
          </a:p>
        </p:txBody>
      </p:sp>
      <p:sp>
        <p:nvSpPr>
          <p:cNvPr id="5" name="Up Arrow 4"/>
          <p:cNvSpPr/>
          <p:nvPr/>
        </p:nvSpPr>
        <p:spPr>
          <a:xfrm>
            <a:off x="304800" y="3505200"/>
            <a:ext cx="533400" cy="2657868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465" y="2743200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14444" y="223139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00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160" y="2298192"/>
            <a:ext cx="7740395" cy="32049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42378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Associative</a:t>
            </a:r>
            <a:r>
              <a:rPr dirty="0"/>
              <a:t> </a:t>
            </a:r>
            <a:r>
              <a:rPr spc="-5" dirty="0"/>
              <a:t>Cache</a:t>
            </a:r>
            <a:r>
              <a:rPr spc="-10" dirty="0"/>
              <a:t> </a:t>
            </a:r>
            <a:r>
              <a:rPr spc="-5" dirty="0"/>
              <a:t>Example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4444" y="229556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68916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Spectrum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Associativity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50145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For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with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8</a:t>
            </a:r>
            <a:r>
              <a:rPr sz="32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entries</a:t>
            </a:r>
            <a:endParaRPr sz="3200"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4372" y="2298192"/>
            <a:ext cx="5526023" cy="43190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6" name="Up Arrow 5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1425" y="211797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931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Associativity</a:t>
            </a:r>
            <a:r>
              <a:rPr spc="-25" dirty="0"/>
              <a:t> </a:t>
            </a:r>
            <a:r>
              <a:rPr spc="-5" dirty="0"/>
              <a:t>Example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6769734" cy="279717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Compare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4-block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caches</a:t>
            </a:r>
            <a:endParaRPr sz="32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Direct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mapped,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2-way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associative,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fully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associative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Block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sequence: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0,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8,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0,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6,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8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90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Direct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mapped</a:t>
            </a:r>
            <a:endParaRPr sz="32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02307" y="4521707"/>
          <a:ext cx="6986902" cy="1655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3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6981">
                <a:tc rowSpan="2">
                  <a:txBody>
                    <a:bodyPr/>
                    <a:lstStyle/>
                    <a:p>
                      <a:pPr marL="180340" marR="173990" indent="99060">
                        <a:lnSpc>
                          <a:spcPts val="168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Block </a:t>
                      </a:r>
                      <a:r>
                        <a:rPr sz="1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add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400" spc="5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88925" marR="232410" indent="-45720">
                        <a:lnSpc>
                          <a:spcPts val="168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5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 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index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80975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Hit/miss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920115">
                        <a:lnSpc>
                          <a:spcPts val="163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content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after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access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19">
                <a:tc>
                  <a:txBody>
                    <a:bodyPr/>
                    <a:lstStyle/>
                    <a:p>
                      <a:pPr marR="441325" algn="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25"/>
                        </a:lnSpc>
                      </a:pPr>
                      <a:r>
                        <a:rPr sz="1400" b="1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Mem[0]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81">
                <a:tc>
                  <a:txBody>
                    <a:bodyPr/>
                    <a:lstStyle/>
                    <a:p>
                      <a:pPr marR="441325" algn="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35"/>
                        </a:lnSpc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Mem[8]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19">
                <a:tc>
                  <a:txBody>
                    <a:bodyPr/>
                    <a:lstStyle/>
                    <a:p>
                      <a:pPr marR="441325" algn="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30"/>
                        </a:lnSpc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Mem[0]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981">
                <a:tc>
                  <a:txBody>
                    <a:bodyPr/>
                    <a:lstStyle/>
                    <a:p>
                      <a:pPr marR="441325" algn="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Mem[0]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30"/>
                        </a:lnSpc>
                      </a:pPr>
                      <a:r>
                        <a:rPr sz="1400" b="1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Mem[6]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219">
                <a:tc>
                  <a:txBody>
                    <a:bodyPr/>
                    <a:lstStyle/>
                    <a:p>
                      <a:pPr marR="441325" algn="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25"/>
                        </a:lnSpc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Mem[8]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Mem[6]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Up Arrow 6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68407" y="227225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931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Associativity</a:t>
            </a:r>
            <a:r>
              <a:rPr spc="-25" dirty="0"/>
              <a:t> </a:t>
            </a:r>
            <a:r>
              <a:rPr spc="-5" dirty="0"/>
              <a:t>Example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42316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2-way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set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associative</a:t>
            </a:r>
            <a:endParaRPr sz="32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02307" y="2289047"/>
          <a:ext cx="6986902" cy="1655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3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6219">
                <a:tc rowSpan="2">
                  <a:txBody>
                    <a:bodyPr/>
                    <a:lstStyle/>
                    <a:p>
                      <a:pPr marL="180340" marR="173990" indent="99060">
                        <a:lnSpc>
                          <a:spcPts val="168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Block </a:t>
                      </a:r>
                      <a:r>
                        <a:rPr sz="1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add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400" spc="5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88925" marR="232410" indent="-45720">
                        <a:lnSpc>
                          <a:spcPts val="1680"/>
                        </a:lnSpc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5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 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index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80975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Hit/miss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92011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content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after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access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ts val="1635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Set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Set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81">
                <a:tc>
                  <a:txBody>
                    <a:bodyPr/>
                    <a:lstStyle/>
                    <a:p>
                      <a:pPr marR="441325" algn="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635"/>
                        </a:lnSpc>
                      </a:pPr>
                      <a:r>
                        <a:rPr sz="1400" b="1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Mem[0]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81">
                <a:tc>
                  <a:txBody>
                    <a:bodyPr/>
                    <a:lstStyle/>
                    <a:p>
                      <a:pPr marR="441325" algn="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163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Mem[0]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630"/>
                        </a:lnSpc>
                      </a:pPr>
                      <a:r>
                        <a:rPr sz="1400" b="1" dirty="0">
                          <a:solidFill>
                            <a:srgbClr val="91AFBF"/>
                          </a:solidFill>
                          <a:latin typeface="Arial"/>
                          <a:cs typeface="Arial"/>
                        </a:rPr>
                        <a:t>Mem[8]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19">
                <a:tc>
                  <a:txBody>
                    <a:bodyPr/>
                    <a:lstStyle/>
                    <a:p>
                      <a:pPr marR="441325" algn="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hit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625"/>
                        </a:lnSpc>
                      </a:pPr>
                      <a:r>
                        <a:rPr sz="1400" b="1" dirty="0">
                          <a:solidFill>
                            <a:srgbClr val="007F00"/>
                          </a:solidFill>
                          <a:latin typeface="Arial"/>
                          <a:cs typeface="Arial"/>
                        </a:rPr>
                        <a:t>Mem[0]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Mem[8]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219">
                <a:tc>
                  <a:txBody>
                    <a:bodyPr/>
                    <a:lstStyle/>
                    <a:p>
                      <a:pPr marR="441325" algn="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Mem[0]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625"/>
                        </a:lnSpc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Mem[6]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981">
                <a:tc>
                  <a:txBody>
                    <a:bodyPr/>
                    <a:lstStyle/>
                    <a:p>
                      <a:pPr marR="441325" algn="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635"/>
                        </a:lnSpc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Mem[8]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Mem[6]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21739" y="4289550"/>
            <a:ext cx="33508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Fully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associative</a:t>
            </a:r>
            <a:endParaRPr sz="32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702307" y="4951476"/>
          <a:ext cx="6986902" cy="16136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3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7481">
                <a:tc>
                  <a:txBody>
                    <a:bodyPr/>
                    <a:lstStyle/>
                    <a:p>
                      <a:pPr marL="180340" marR="173990" indent="99060">
                        <a:lnSpc>
                          <a:spcPts val="168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Block </a:t>
                      </a:r>
                      <a:r>
                        <a:rPr sz="1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add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400" spc="5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Hit/miss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920115">
                        <a:lnSpc>
                          <a:spcPts val="163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content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after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access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19">
                <a:tc>
                  <a:txBody>
                    <a:bodyPr/>
                    <a:lstStyle/>
                    <a:p>
                      <a:pPr marR="441325" algn="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625"/>
                        </a:lnSpc>
                      </a:pPr>
                      <a:r>
                        <a:rPr sz="1400" b="1" dirty="0">
                          <a:solidFill>
                            <a:srgbClr val="9FCAD3"/>
                          </a:solidFill>
                          <a:latin typeface="Arial"/>
                          <a:cs typeface="Arial"/>
                        </a:rPr>
                        <a:t>Mem[0]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19">
                <a:tc>
                  <a:txBody>
                    <a:bodyPr/>
                    <a:lstStyle/>
                    <a:p>
                      <a:pPr marR="441325" algn="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1635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Mem[0]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635"/>
                        </a:lnSpc>
                      </a:pPr>
                      <a:r>
                        <a:rPr sz="1400" b="1" dirty="0">
                          <a:solidFill>
                            <a:srgbClr val="9FCAD3"/>
                          </a:solidFill>
                          <a:latin typeface="Arial"/>
                          <a:cs typeface="Arial"/>
                        </a:rPr>
                        <a:t>Mem[8]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81">
                <a:tc>
                  <a:txBody>
                    <a:bodyPr/>
                    <a:lstStyle/>
                    <a:p>
                      <a:pPr marR="441325" algn="r">
                        <a:lnSpc>
                          <a:spcPts val="1635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hit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635"/>
                        </a:lnSpc>
                      </a:pPr>
                      <a:r>
                        <a:rPr sz="1400" b="1" dirty="0">
                          <a:solidFill>
                            <a:srgbClr val="007F00"/>
                          </a:solidFill>
                          <a:latin typeface="Arial"/>
                          <a:cs typeface="Arial"/>
                        </a:rPr>
                        <a:t>Mem[0]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Mem[8]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19">
                <a:tc>
                  <a:txBody>
                    <a:bodyPr/>
                    <a:lstStyle/>
                    <a:p>
                      <a:pPr marR="441325" algn="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miss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163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Mem[0]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Mem[8]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30"/>
                        </a:lnSpc>
                      </a:pPr>
                      <a:r>
                        <a:rPr sz="1400" b="1" dirty="0">
                          <a:solidFill>
                            <a:srgbClr val="9FCAD3"/>
                          </a:solidFill>
                          <a:latin typeface="Arial"/>
                          <a:cs typeface="Arial"/>
                        </a:rPr>
                        <a:t>Mem[6]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219">
                <a:tc>
                  <a:txBody>
                    <a:bodyPr/>
                    <a:lstStyle/>
                    <a:p>
                      <a:pPr marR="441325" algn="r">
                        <a:lnSpc>
                          <a:spcPts val="163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hit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163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Mem[0]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630"/>
                        </a:lnSpc>
                      </a:pPr>
                      <a:r>
                        <a:rPr sz="1400" b="1" dirty="0">
                          <a:solidFill>
                            <a:srgbClr val="007F00"/>
                          </a:solidFill>
                          <a:latin typeface="Arial"/>
                          <a:cs typeface="Arial"/>
                        </a:rPr>
                        <a:t>Mem[8]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Mem[6]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Up Arrow 7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1425" y="218452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64236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40" dirty="0"/>
              <a:t> </a:t>
            </a:r>
            <a:r>
              <a:rPr dirty="0"/>
              <a:t>Much</a:t>
            </a:r>
            <a:r>
              <a:rPr spc="-45" dirty="0"/>
              <a:t> </a:t>
            </a:r>
            <a:r>
              <a:rPr spc="-5" dirty="0"/>
              <a:t>Associativity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7385050" cy="4688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Increased associativity </a:t>
            </a:r>
            <a:r>
              <a:rPr sz="3200" spc="-5" dirty="0">
                <a:solidFill>
                  <a:schemeClr val="tx2"/>
                </a:solidFill>
                <a:latin typeface="Arial MT"/>
                <a:cs typeface="Arial MT"/>
              </a:rPr>
              <a:t>decreases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rate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But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with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diminishing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returns</a:t>
            </a: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Simulation of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system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with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64KB</a:t>
            </a:r>
            <a:endParaRPr sz="3200" dirty="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</a:pPr>
            <a:r>
              <a:rPr sz="3200" spc="-5" dirty="0">
                <a:latin typeface="Arial MT"/>
                <a:cs typeface="Arial MT"/>
              </a:rPr>
              <a:t>D-cache,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16-word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blocks,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SPEC2000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1-way: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10.3%</a:t>
            </a: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2-way: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8.6%</a:t>
            </a: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4-way: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8.3%</a:t>
            </a: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8-way:</a:t>
            </a:r>
            <a:r>
              <a:rPr sz="2800" spc="-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8.1%</a:t>
            </a: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4444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746251"/>
            <a:ext cx="7821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Set Associative</a:t>
            </a:r>
            <a:r>
              <a:rPr sz="3600" spc="-15" dirty="0"/>
              <a:t> </a:t>
            </a:r>
            <a:r>
              <a:rPr sz="3600" spc="-5" dirty="0"/>
              <a:t>Cache</a:t>
            </a:r>
            <a:r>
              <a:rPr sz="3600" spc="-15" dirty="0"/>
              <a:t> </a:t>
            </a:r>
            <a:r>
              <a:rPr sz="3600" spc="-5" dirty="0"/>
              <a:t>Organization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1555" y="1648967"/>
            <a:ext cx="6074664" cy="50520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1425" y="22098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3079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Replacement</a:t>
            </a:r>
            <a:r>
              <a:rPr spc="-45" dirty="0"/>
              <a:t> </a:t>
            </a:r>
            <a:r>
              <a:rPr spc="-5" dirty="0"/>
              <a:t>Policy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6727"/>
            <a:ext cx="7914640" cy="468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Direct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mapped: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no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choice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Set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associative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Prefer </a:t>
            </a:r>
            <a:r>
              <a:rPr sz="2800" dirty="0">
                <a:latin typeface="Arial MT"/>
                <a:cs typeface="Arial MT"/>
              </a:rPr>
              <a:t>non-valid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entry,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if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there </a:t>
            </a:r>
            <a:r>
              <a:rPr sz="2800" spc="-5" dirty="0">
                <a:latin typeface="Arial MT"/>
                <a:cs typeface="Arial MT"/>
              </a:rPr>
              <a:t>is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one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ts val="335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Otherwise,</a:t>
            </a:r>
            <a:r>
              <a:rPr sz="2800" dirty="0">
                <a:latin typeface="Arial MT"/>
                <a:cs typeface="Arial MT"/>
              </a:rPr>
              <a:t> choose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among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entries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 </a:t>
            </a:r>
            <a:r>
              <a:rPr sz="2800" dirty="0">
                <a:latin typeface="Arial MT"/>
                <a:cs typeface="Arial MT"/>
              </a:rPr>
              <a:t>set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829"/>
              </a:lnSpc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Least-recently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used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(LRU)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1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Choose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unused for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dirty="0">
                <a:latin typeface="Arial MT"/>
                <a:cs typeface="Arial MT"/>
              </a:rPr>
              <a:t> longest </a:t>
            </a:r>
            <a:r>
              <a:rPr sz="2800" spc="-5" dirty="0">
                <a:latin typeface="Arial MT"/>
                <a:cs typeface="Arial MT"/>
              </a:rPr>
              <a:t>time</a:t>
            </a:r>
            <a:endParaRPr sz="2800">
              <a:latin typeface="Arial MT"/>
              <a:cs typeface="Arial MT"/>
            </a:endParaRPr>
          </a:p>
          <a:p>
            <a:pPr marL="1155065" marR="5080" lvl="2" indent="-228600">
              <a:lnSpc>
                <a:spcPct val="80000"/>
              </a:lnSpc>
              <a:spcBef>
                <a:spcPts val="59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Simple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2-way,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manageable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 4-way,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too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hard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beyond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that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3810"/>
              </a:lnSpc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Random</a:t>
            </a:r>
            <a:endParaRPr sz="3200">
              <a:latin typeface="Arial MT"/>
              <a:cs typeface="Arial MT"/>
            </a:endParaRPr>
          </a:p>
          <a:p>
            <a:pPr marL="756285" marR="261620" lvl="1" indent="-287020">
              <a:lnSpc>
                <a:spcPct val="8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Gives </a:t>
            </a:r>
            <a:r>
              <a:rPr sz="2800" dirty="0">
                <a:latin typeface="Arial MT"/>
                <a:cs typeface="Arial MT"/>
              </a:rPr>
              <a:t>approximately </a:t>
            </a:r>
            <a:r>
              <a:rPr sz="2800" spc="-5" dirty="0">
                <a:latin typeface="Arial MT"/>
                <a:cs typeface="Arial MT"/>
              </a:rPr>
              <a:t>the same </a:t>
            </a:r>
            <a:r>
              <a:rPr sz="2800" dirty="0">
                <a:latin typeface="Arial MT"/>
                <a:cs typeface="Arial MT"/>
              </a:rPr>
              <a:t>performance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LRU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high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associativity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4444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7901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Taking</a:t>
            </a:r>
            <a:r>
              <a:rPr spc="-15" dirty="0"/>
              <a:t> </a:t>
            </a:r>
            <a:r>
              <a:rPr spc="-5" dirty="0"/>
              <a:t>Advantage of</a:t>
            </a:r>
            <a:r>
              <a:rPr spc="-15" dirty="0"/>
              <a:t> </a:t>
            </a:r>
            <a:r>
              <a:rPr spc="-5" dirty="0"/>
              <a:t>Locality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7336"/>
            <a:ext cx="7858759" cy="490711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Memory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hierarchy</a:t>
            </a:r>
            <a:endParaRPr sz="32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Store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everything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on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disk</a:t>
            </a:r>
            <a:endParaRPr sz="3200" dirty="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7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Copy recently </a:t>
            </a:r>
            <a:r>
              <a:rPr sz="3200" dirty="0">
                <a:latin typeface="Arial MT"/>
                <a:cs typeface="Arial MT"/>
              </a:rPr>
              <a:t>accessed </a:t>
            </a:r>
            <a:r>
              <a:rPr sz="3200" spc="-5" dirty="0">
                <a:latin typeface="Arial MT"/>
                <a:cs typeface="Arial MT"/>
              </a:rPr>
              <a:t>(and nearby)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items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from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disk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smaller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DRAM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Main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memory</a:t>
            </a:r>
            <a:endParaRPr sz="2800" dirty="0">
              <a:latin typeface="Arial MT"/>
              <a:cs typeface="Arial MT"/>
            </a:endParaRPr>
          </a:p>
          <a:p>
            <a:pPr marL="354965" marR="93091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Copy more recently </a:t>
            </a:r>
            <a:r>
              <a:rPr sz="3200" dirty="0">
                <a:latin typeface="Arial MT"/>
                <a:cs typeface="Arial MT"/>
              </a:rPr>
              <a:t>accessed </a:t>
            </a:r>
            <a:r>
              <a:rPr sz="3200" spc="-5" dirty="0">
                <a:latin typeface="Arial MT"/>
                <a:cs typeface="Arial MT"/>
              </a:rPr>
              <a:t>(and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nearby)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items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from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DRAM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smaller </a:t>
            </a:r>
            <a:r>
              <a:rPr sz="3200" spc="-869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SRAM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Cache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memory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attached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 </a:t>
            </a:r>
            <a:r>
              <a:rPr sz="2800" spc="-10" dirty="0">
                <a:latin typeface="Arial MT"/>
                <a:cs typeface="Arial MT"/>
              </a:rPr>
              <a:t>CPU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220200" y="3886200"/>
            <a:ext cx="609600" cy="2362200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68407" y="305460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1" cy="781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56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7180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Multilevel</a:t>
            </a:r>
            <a:r>
              <a:rPr spc="-45" dirty="0"/>
              <a:t> </a:t>
            </a:r>
            <a:r>
              <a:rPr spc="-5" dirty="0"/>
              <a:t>Caches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8016875" cy="430847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Primary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attached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CPU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Small,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but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fast</a:t>
            </a:r>
            <a:endParaRPr sz="2800">
              <a:latin typeface="Arial MT"/>
              <a:cs typeface="Arial MT"/>
            </a:endParaRPr>
          </a:p>
          <a:p>
            <a:pPr marL="354965" marR="1223645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Level-2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services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misses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from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primary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endParaRPr sz="3200">
              <a:latin typeface="Arial MT"/>
              <a:cs typeface="Arial MT"/>
            </a:endParaRPr>
          </a:p>
          <a:p>
            <a:pPr marL="756285" marR="1037590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Larger, </a:t>
            </a:r>
            <a:r>
              <a:rPr sz="2800" spc="-5" dirty="0">
                <a:latin typeface="Arial MT"/>
                <a:cs typeface="Arial MT"/>
              </a:rPr>
              <a:t>slower, </a:t>
            </a:r>
            <a:r>
              <a:rPr sz="2800" dirty="0">
                <a:latin typeface="Arial MT"/>
                <a:cs typeface="Arial MT"/>
              </a:rPr>
              <a:t>but </a:t>
            </a:r>
            <a:r>
              <a:rPr sz="2800" spc="-5" dirty="0">
                <a:latin typeface="Arial MT"/>
                <a:cs typeface="Arial MT"/>
              </a:rPr>
              <a:t>still </a:t>
            </a:r>
            <a:r>
              <a:rPr sz="2800" dirty="0">
                <a:latin typeface="Arial MT"/>
                <a:cs typeface="Arial MT"/>
              </a:rPr>
              <a:t>faster than </a:t>
            </a:r>
            <a:r>
              <a:rPr sz="2800" spc="-5" dirty="0">
                <a:latin typeface="Arial MT"/>
                <a:cs typeface="Arial MT"/>
              </a:rPr>
              <a:t>main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memory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Main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services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L-2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misses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Some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high-end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systems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include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L-3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4444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6862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Multilevel</a:t>
            </a:r>
            <a:r>
              <a:rPr spc="-15" dirty="0"/>
              <a:t> </a:t>
            </a:r>
            <a:r>
              <a:rPr spc="-5" dirty="0"/>
              <a:t>Cache</a:t>
            </a:r>
            <a:r>
              <a:rPr spc="-10" dirty="0"/>
              <a:t> </a:t>
            </a:r>
            <a:r>
              <a:rPr spc="-5" dirty="0"/>
              <a:t>Example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7383145" cy="3805528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Given</a:t>
            </a: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CPU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base </a:t>
            </a:r>
            <a:r>
              <a:rPr sz="2800" spc="-10" dirty="0">
                <a:latin typeface="Arial MT"/>
                <a:cs typeface="Arial MT"/>
              </a:rPr>
              <a:t>CPI</a:t>
            </a:r>
            <a:r>
              <a:rPr sz="2800" spc="-5" dirty="0">
                <a:latin typeface="Arial MT"/>
                <a:cs typeface="Arial MT"/>
              </a:rPr>
              <a:t> =</a:t>
            </a:r>
            <a:r>
              <a:rPr sz="2800" dirty="0">
                <a:latin typeface="Arial MT"/>
                <a:cs typeface="Arial MT"/>
              </a:rPr>
              <a:t> 1,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clock</a:t>
            </a:r>
            <a:r>
              <a:rPr sz="2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rate</a:t>
            </a:r>
            <a:r>
              <a:rPr sz="2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4GHz</a:t>
            </a:r>
            <a:endParaRPr sz="28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Miss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rate/instruction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2%</a:t>
            </a:r>
            <a:endParaRPr sz="28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Main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memory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time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 </a:t>
            </a:r>
            <a:r>
              <a:rPr sz="2800" dirty="0">
                <a:latin typeface="Arial MT"/>
                <a:cs typeface="Arial MT"/>
              </a:rPr>
              <a:t>100ns</a:t>
            </a: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With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just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primary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Miss </a:t>
            </a:r>
            <a:r>
              <a:rPr sz="2800" dirty="0">
                <a:latin typeface="Arial MT"/>
                <a:cs typeface="Arial MT"/>
              </a:rPr>
              <a:t>penalty </a:t>
            </a:r>
            <a:r>
              <a:rPr sz="2800" spc="-5" dirty="0">
                <a:latin typeface="Arial MT"/>
                <a:cs typeface="Arial MT"/>
              </a:rPr>
              <a:t>=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100ns/0.25ns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 </a:t>
            </a:r>
            <a:r>
              <a:rPr sz="2800" dirty="0">
                <a:latin typeface="Arial MT"/>
                <a:cs typeface="Arial MT"/>
              </a:rPr>
              <a:t>400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cycles</a:t>
            </a: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Effective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CPI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 1 + </a:t>
            </a:r>
            <a:r>
              <a:rPr sz="2800" dirty="0">
                <a:latin typeface="Arial MT"/>
                <a:cs typeface="Arial MT"/>
              </a:rPr>
              <a:t>0.02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× </a:t>
            </a:r>
            <a:r>
              <a:rPr sz="2800" dirty="0">
                <a:latin typeface="Arial MT"/>
                <a:cs typeface="Arial MT"/>
              </a:rPr>
              <a:t>400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 9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7582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1878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55" dirty="0"/>
              <a:t> </a:t>
            </a:r>
            <a:r>
              <a:rPr spc="-5" dirty="0"/>
              <a:t>(cont.)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7548880" cy="5069977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Now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add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L-2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Access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time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5ns</a:t>
            </a: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Global</a:t>
            </a:r>
            <a:r>
              <a:rPr sz="2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miss rate</a:t>
            </a:r>
            <a:r>
              <a:rPr sz="2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2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main</a:t>
            </a:r>
            <a:r>
              <a:rPr sz="2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memory</a:t>
            </a:r>
            <a:r>
              <a:rPr sz="2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</a:t>
            </a:r>
            <a:r>
              <a:rPr sz="2800" dirty="0">
                <a:latin typeface="Arial MT"/>
                <a:cs typeface="Arial MT"/>
              </a:rPr>
              <a:t> 0.5%</a:t>
            </a: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Primary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with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L-2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hit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Penalty = </a:t>
            </a:r>
            <a:r>
              <a:rPr sz="2800" dirty="0">
                <a:latin typeface="Arial MT"/>
                <a:cs typeface="Arial MT"/>
              </a:rPr>
              <a:t>5ns/0.25ns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 </a:t>
            </a:r>
            <a:r>
              <a:rPr sz="2800" dirty="0">
                <a:latin typeface="Arial MT"/>
                <a:cs typeface="Arial MT"/>
              </a:rPr>
              <a:t>20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cycles</a:t>
            </a: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Primary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with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L-2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Extra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penalty</a:t>
            </a:r>
            <a:r>
              <a:rPr sz="2800" spc="-5" dirty="0">
                <a:latin typeface="Arial MT"/>
                <a:cs typeface="Arial MT"/>
              </a:rPr>
              <a:t> =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500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cycles</a:t>
            </a: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CPI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1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+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0.02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×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20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+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0.005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×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400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3.4</a:t>
            </a:r>
            <a:endParaRPr sz="32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Performance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ratio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9/3.4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= </a:t>
            </a:r>
            <a:r>
              <a:rPr sz="3200" spc="-5" dirty="0">
                <a:latin typeface="Arial MT"/>
                <a:cs typeface="Arial MT"/>
              </a:rPr>
              <a:t>2.6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63152" y="2226629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357251" y="3048000"/>
            <a:ext cx="533400" cy="2657868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5482" y="247031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54"/>
            <a:ext cx="10058400" cy="7814187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9368407" y="2895600"/>
            <a:ext cx="533400" cy="2657868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4444" y="2286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83768"/>
            <a:ext cx="7839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Multilevel</a:t>
            </a:r>
            <a:r>
              <a:rPr sz="4000" spc="15" dirty="0"/>
              <a:t> </a:t>
            </a:r>
            <a:r>
              <a:rPr sz="4000" spc="-10" dirty="0"/>
              <a:t>Cache</a:t>
            </a:r>
            <a:r>
              <a:rPr sz="4000" dirty="0"/>
              <a:t> </a:t>
            </a:r>
            <a:r>
              <a:rPr sz="4000" spc="-10" dirty="0"/>
              <a:t>Considerations</a:t>
            </a:r>
            <a:endParaRPr sz="4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8011159" cy="47739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Primary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Focus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-5" dirty="0">
                <a:latin typeface="Arial MT"/>
                <a:cs typeface="Arial MT"/>
              </a:rPr>
              <a:t> minimal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hit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time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L-2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endParaRPr sz="32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Focus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low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 rate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avoid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main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memory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Hit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time</a:t>
            </a:r>
            <a:r>
              <a:rPr sz="2800" dirty="0">
                <a:latin typeface="Arial MT"/>
                <a:cs typeface="Arial MT"/>
              </a:rPr>
              <a:t> has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less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overall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impact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Results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L-1</a:t>
            </a:r>
            <a:r>
              <a:rPr sz="2800" dirty="0">
                <a:latin typeface="Arial MT"/>
                <a:cs typeface="Arial MT"/>
              </a:rPr>
              <a:t> cache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usually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smaller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than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single cache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L-1</a:t>
            </a:r>
            <a:r>
              <a:rPr sz="2800" dirty="0">
                <a:latin typeface="Arial MT"/>
                <a:cs typeface="Arial MT"/>
              </a:rPr>
              <a:t> block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size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smaller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than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L-2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 size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746251"/>
            <a:ext cx="73158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Interactions</a:t>
            </a:r>
            <a:r>
              <a:rPr sz="3600" spc="-10" dirty="0"/>
              <a:t> </a:t>
            </a:r>
            <a:r>
              <a:rPr sz="3600" spc="-5" dirty="0"/>
              <a:t>with</a:t>
            </a:r>
            <a:r>
              <a:rPr sz="3600" spc="10" dirty="0"/>
              <a:t> </a:t>
            </a:r>
            <a:r>
              <a:rPr sz="3600" spc="-5" dirty="0"/>
              <a:t>Advanced</a:t>
            </a:r>
            <a:r>
              <a:rPr sz="3600" spc="-25" dirty="0"/>
              <a:t> </a:t>
            </a:r>
            <a:r>
              <a:rPr sz="3600" spc="-5" dirty="0"/>
              <a:t>CPUs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7562850" cy="4990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511935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Out-of-order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CPUs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execute </a:t>
            </a:r>
            <a:r>
              <a:rPr sz="3200" spc="-869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instructions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during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Pending store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stays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 </a:t>
            </a:r>
            <a:r>
              <a:rPr sz="2800" dirty="0">
                <a:latin typeface="Arial MT"/>
                <a:cs typeface="Arial MT"/>
              </a:rPr>
              <a:t>load/store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unit</a:t>
            </a:r>
            <a:endParaRPr sz="2800">
              <a:latin typeface="Arial MT"/>
              <a:cs typeface="Arial MT"/>
            </a:endParaRPr>
          </a:p>
          <a:p>
            <a:pPr marL="756285" marR="184150" lvl="1" indent="-287020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Dependent instructions </a:t>
            </a:r>
            <a:r>
              <a:rPr sz="2800" spc="-5" dirty="0">
                <a:latin typeface="Arial MT"/>
                <a:cs typeface="Arial MT"/>
              </a:rPr>
              <a:t>wait in </a:t>
            </a:r>
            <a:r>
              <a:rPr sz="2800" dirty="0">
                <a:latin typeface="Arial MT"/>
                <a:cs typeface="Arial MT"/>
              </a:rPr>
              <a:t>reservation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stations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59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Independent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instructions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continue</a:t>
            </a:r>
            <a:endParaRPr sz="24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73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Effect of </a:t>
            </a:r>
            <a:r>
              <a:rPr sz="3200" dirty="0">
                <a:latin typeface="Arial MT"/>
                <a:cs typeface="Arial MT"/>
              </a:rPr>
              <a:t>miss </a:t>
            </a:r>
            <a:r>
              <a:rPr sz="3200" spc="-10" dirty="0">
                <a:latin typeface="Arial MT"/>
                <a:cs typeface="Arial MT"/>
              </a:rPr>
              <a:t>depends </a:t>
            </a:r>
            <a:r>
              <a:rPr sz="3200" spc="-5" dirty="0">
                <a:latin typeface="Arial MT"/>
                <a:cs typeface="Arial MT"/>
              </a:rPr>
              <a:t>on program data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flow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Much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harder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analyse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Use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system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simulation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0571" y="1720596"/>
            <a:ext cx="2715767" cy="49469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69837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Interactions</a:t>
            </a:r>
            <a:r>
              <a:rPr spc="-20" dirty="0"/>
              <a:t> </a:t>
            </a:r>
            <a:r>
              <a:rPr spc="-5" dirty="0"/>
              <a:t>with Software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21739" y="1604263"/>
            <a:ext cx="4154804" cy="3818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8128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722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600" dirty="0">
                <a:latin typeface="Arial MT"/>
                <a:cs typeface="Arial MT"/>
              </a:rPr>
              <a:t>Misses</a:t>
            </a:r>
            <a:r>
              <a:rPr sz="3600" spc="-5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depend</a:t>
            </a:r>
            <a:r>
              <a:rPr sz="3600" spc="-8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on </a:t>
            </a:r>
            <a:r>
              <a:rPr sz="3600" spc="-98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memory access 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patterns</a:t>
            </a:r>
            <a:endParaRPr sz="36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770"/>
              </a:spcBef>
              <a:buClr>
                <a:srgbClr val="91AFBF"/>
              </a:buClr>
              <a:buSzPct val="54687"/>
              <a:buFont typeface="Times New Roman"/>
              <a:buChar char="■"/>
              <a:tabLst>
                <a:tab pos="756920" algn="l"/>
              </a:tabLst>
            </a:pPr>
            <a:r>
              <a:rPr sz="3200" spc="-5" dirty="0">
                <a:latin typeface="Arial MT"/>
                <a:cs typeface="Arial MT"/>
              </a:rPr>
              <a:t>Algorithm</a:t>
            </a:r>
            <a:r>
              <a:rPr sz="3200" spc="-8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behavior</a:t>
            </a:r>
            <a:endParaRPr sz="3200">
              <a:latin typeface="Arial MT"/>
              <a:cs typeface="Arial MT"/>
            </a:endParaRPr>
          </a:p>
          <a:p>
            <a:pPr marL="756285" marR="545465" lvl="1" indent="-287020">
              <a:lnSpc>
                <a:spcPct val="100000"/>
              </a:lnSpc>
              <a:spcBef>
                <a:spcPts val="770"/>
              </a:spcBef>
              <a:buClr>
                <a:srgbClr val="91AFBF"/>
              </a:buClr>
              <a:buSzPct val="54687"/>
              <a:buFont typeface="Times New Roman"/>
              <a:buChar char="■"/>
              <a:tabLst>
                <a:tab pos="756920" algn="l"/>
              </a:tabLst>
            </a:pPr>
            <a:r>
              <a:rPr sz="3200" spc="-5" dirty="0">
                <a:latin typeface="Arial MT"/>
                <a:cs typeface="Arial MT"/>
              </a:rPr>
              <a:t>Compiler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optimization for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r>
              <a:rPr sz="3200" spc="-9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access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0659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Virtual</a:t>
            </a:r>
            <a:r>
              <a:rPr spc="-65" dirty="0"/>
              <a:t> </a:t>
            </a:r>
            <a:r>
              <a:rPr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506727"/>
            <a:ext cx="8017509" cy="5145638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4965" marR="1429385" indent="-342900">
              <a:lnSpc>
                <a:spcPts val="3070"/>
              </a:lnSpc>
              <a:spcBef>
                <a:spcPts val="84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Use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main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as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“cache”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for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secondary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(disk)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storage</a:t>
            </a:r>
            <a:endParaRPr sz="3200" dirty="0">
              <a:latin typeface="Arial MT"/>
              <a:cs typeface="Arial MT"/>
            </a:endParaRPr>
          </a:p>
          <a:p>
            <a:pPr marL="756285" marR="557530" lvl="1" indent="-287020">
              <a:lnSpc>
                <a:spcPts val="2690"/>
              </a:lnSpc>
              <a:spcBef>
                <a:spcPts val="69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Managed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jointly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by </a:t>
            </a:r>
            <a:r>
              <a:rPr sz="2800" spc="-10" dirty="0">
                <a:latin typeface="Arial MT"/>
                <a:cs typeface="Arial MT"/>
              </a:rPr>
              <a:t>CPU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hardware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 </a:t>
            </a:r>
            <a:r>
              <a:rPr sz="2800" spc="-5" dirty="0">
                <a:latin typeface="Arial MT"/>
                <a:cs typeface="Arial MT"/>
              </a:rPr>
              <a:t>the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operating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system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(OS)</a:t>
            </a:r>
            <a:endParaRPr sz="2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Programs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share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main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endParaRPr sz="3200" dirty="0">
              <a:latin typeface="Arial MT"/>
              <a:cs typeface="Arial MT"/>
            </a:endParaRPr>
          </a:p>
          <a:p>
            <a:pPr marL="756285" marR="739140" lvl="1" indent="-287020">
              <a:lnSpc>
                <a:spcPct val="8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Each </a:t>
            </a:r>
            <a:r>
              <a:rPr sz="2800" dirty="0">
                <a:latin typeface="Arial MT"/>
                <a:cs typeface="Arial MT"/>
              </a:rPr>
              <a:t>gets </a:t>
            </a:r>
            <a:r>
              <a:rPr sz="2800" spc="-5" dirty="0">
                <a:latin typeface="Arial MT"/>
                <a:cs typeface="Arial MT"/>
              </a:rPr>
              <a:t>a </a:t>
            </a:r>
            <a:r>
              <a:rPr sz="2800" dirty="0">
                <a:latin typeface="Arial MT"/>
                <a:cs typeface="Arial MT"/>
              </a:rPr>
              <a:t>private virtual address space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holding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its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frequently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used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code and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</a:p>
          <a:p>
            <a:pPr marL="756285" lvl="1" indent="-287655">
              <a:lnSpc>
                <a:spcPts val="335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Protected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from</a:t>
            </a:r>
            <a:r>
              <a:rPr sz="2800" dirty="0">
                <a:latin typeface="Arial MT"/>
                <a:cs typeface="Arial MT"/>
              </a:rPr>
              <a:t> other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programs</a:t>
            </a:r>
            <a:endParaRPr sz="2800" dirty="0">
              <a:latin typeface="Arial MT"/>
              <a:cs typeface="Arial MT"/>
            </a:endParaRPr>
          </a:p>
          <a:p>
            <a:pPr marL="354965" marR="5080" indent="-342900">
              <a:lnSpc>
                <a:spcPct val="80000"/>
              </a:lnSpc>
              <a:spcBef>
                <a:spcPts val="76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CPU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and 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OS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translate virtual addresses to </a:t>
            </a:r>
            <a:r>
              <a:rPr sz="3200" spc="-8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physical</a:t>
            </a:r>
            <a:r>
              <a:rPr sz="32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addresses</a:t>
            </a:r>
            <a:endParaRPr sz="32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1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VM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“block”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 </a:t>
            </a:r>
            <a:r>
              <a:rPr sz="2800" dirty="0">
                <a:latin typeface="Arial MT"/>
                <a:cs typeface="Arial MT"/>
              </a:rPr>
              <a:t>called</a:t>
            </a:r>
            <a:r>
              <a:rPr sz="2800" spc="-5" dirty="0">
                <a:latin typeface="Arial MT"/>
                <a:cs typeface="Arial MT"/>
              </a:rPr>
              <a:t> a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page</a:t>
            </a:r>
          </a:p>
          <a:p>
            <a:pPr marL="756285" lvl="1" indent="-287655">
              <a:lnSpc>
                <a:spcPct val="10000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VM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translation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“miss”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</a:t>
            </a:r>
            <a:r>
              <a:rPr sz="2800" dirty="0">
                <a:latin typeface="Arial MT"/>
                <a:cs typeface="Arial MT"/>
              </a:rPr>
              <a:t> called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page fault</a:t>
            </a:r>
          </a:p>
        </p:txBody>
      </p:sp>
      <p:sp>
        <p:nvSpPr>
          <p:cNvPr id="4" name="object 4"/>
          <p:cNvSpPr/>
          <p:nvPr/>
        </p:nvSpPr>
        <p:spPr>
          <a:xfrm>
            <a:off x="9235440" y="457200"/>
            <a:ext cx="365760" cy="2230120"/>
          </a:xfrm>
          <a:custGeom>
            <a:avLst/>
            <a:gdLst/>
            <a:ahLst/>
            <a:cxnLst/>
            <a:rect l="l" t="t" r="r" b="b"/>
            <a:pathLst>
              <a:path w="365759" h="2230120">
                <a:moveTo>
                  <a:pt x="365759" y="2229611"/>
                </a:moveTo>
                <a:lnTo>
                  <a:pt x="365759" y="0"/>
                </a:lnTo>
                <a:lnTo>
                  <a:pt x="0" y="0"/>
                </a:lnTo>
                <a:lnTo>
                  <a:pt x="0" y="2229611"/>
                </a:lnTo>
                <a:lnTo>
                  <a:pt x="365759" y="2229611"/>
                </a:lnTo>
                <a:close/>
              </a:path>
            </a:pathLst>
          </a:custGeom>
          <a:solidFill>
            <a:srgbClr val="9EC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73352" y="535939"/>
            <a:ext cx="281305" cy="20650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§5.4</a:t>
            </a:r>
            <a:r>
              <a:rPr sz="1800" spc="-3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CEAAC"/>
                </a:solidFill>
                <a:latin typeface="Arial MT"/>
                <a:cs typeface="Arial MT"/>
              </a:rPr>
              <a:t>Virtual</a:t>
            </a:r>
            <a:r>
              <a:rPr sz="1800" spc="-1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48</a:t>
            </a:fld>
            <a:endParaRPr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2424" y="1905000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>
            <a:off x="287910" y="2587821"/>
            <a:ext cx="501902" cy="25908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179" y="1100311"/>
            <a:ext cx="487363" cy="487363"/>
          </a:xfrm>
          <a:prstGeom prst="rect">
            <a:avLst/>
          </a:prstGeom>
        </p:spPr>
      </p:pic>
      <p:sp>
        <p:nvSpPr>
          <p:cNvPr id="10" name="Curved Right Arrow 9"/>
          <p:cNvSpPr/>
          <p:nvPr/>
        </p:nvSpPr>
        <p:spPr>
          <a:xfrm rot="11170868">
            <a:off x="789397" y="1514407"/>
            <a:ext cx="495862" cy="1007873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2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4317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Address</a:t>
            </a:r>
            <a:r>
              <a:rPr spc="-35" dirty="0"/>
              <a:t> </a:t>
            </a:r>
            <a:r>
              <a:rPr spc="-5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52177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Fixed-size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pages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(e.g.,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4K)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4628" y="2447543"/>
            <a:ext cx="4324002" cy="30982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8427" y="2734055"/>
            <a:ext cx="3454908" cy="23576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49</a:t>
            </a:fld>
            <a:endParaRPr dirty="0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9534" y="6065837"/>
            <a:ext cx="487363" cy="48736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928362" y="6019800"/>
            <a:ext cx="2320038" cy="48805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0872" y="2676143"/>
            <a:ext cx="3226307" cy="36835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68008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Memory</a:t>
            </a:r>
            <a:r>
              <a:rPr spc="-40" dirty="0"/>
              <a:t> </a:t>
            </a:r>
            <a:r>
              <a:rPr spc="-5" dirty="0"/>
              <a:t>Hierarchy</a:t>
            </a:r>
            <a:r>
              <a:rPr spc="-20" dirty="0"/>
              <a:t> </a:t>
            </a:r>
            <a:r>
              <a:rPr spc="-5" dirty="0"/>
              <a:t>Levels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4874" y="1535829"/>
            <a:ext cx="4691380" cy="47383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ECEAAC"/>
              </a:buClr>
              <a:buSzPct val="58333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Block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(aka line):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 of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copying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480"/>
              </a:spcBef>
              <a:buClr>
                <a:srgbClr val="91AFBF"/>
              </a:buClr>
              <a:buSzPct val="55000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multiple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words</a:t>
            </a:r>
          </a:p>
          <a:p>
            <a:pPr marL="354965" marR="381000" indent="-342900">
              <a:lnSpc>
                <a:spcPct val="100000"/>
              </a:lnSpc>
              <a:spcBef>
                <a:spcPts val="575"/>
              </a:spcBef>
              <a:buClr>
                <a:srgbClr val="ECEAAC"/>
              </a:buClr>
              <a:buSzPct val="58333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If </a:t>
            </a:r>
            <a:r>
              <a:rPr sz="2400" spc="-5" dirty="0">
                <a:latin typeface="Arial MT"/>
                <a:cs typeface="Arial MT"/>
              </a:rPr>
              <a:t>accessed data is present in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upper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level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484"/>
              </a:spcBef>
              <a:buClr>
                <a:srgbClr val="91AFBF"/>
              </a:buClr>
              <a:buSzPct val="55000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000" spc="-5" dirty="0">
                <a:latin typeface="Arial MT"/>
                <a:cs typeface="Arial MT"/>
              </a:rPr>
              <a:t>Hit: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satisfied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upper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level</a:t>
            </a:r>
            <a:endParaRPr sz="2000" dirty="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439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 MT"/>
                <a:cs typeface="Arial MT"/>
              </a:rPr>
              <a:t>Hit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ratio: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hits/accesses</a:t>
            </a:r>
            <a:endParaRPr sz="1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lr>
                <a:srgbClr val="ECEAAC"/>
              </a:buClr>
              <a:buSzPct val="58333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If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accessed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absent</a:t>
            </a:r>
            <a:endParaRPr sz="24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484"/>
              </a:spcBef>
              <a:buClr>
                <a:srgbClr val="91AFBF"/>
              </a:buClr>
              <a:buSzPct val="55000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Miss: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copied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from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lower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level</a:t>
            </a:r>
            <a:endParaRPr sz="2000" dirty="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44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065" algn="l"/>
                <a:tab pos="1155700" algn="l"/>
              </a:tabLst>
            </a:pP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taken: miss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penalty</a:t>
            </a:r>
            <a:endParaRPr sz="1800" dirty="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434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 MT"/>
                <a:cs typeface="Arial MT"/>
              </a:rPr>
              <a:t>Miss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ratio: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misses/accesses</a:t>
            </a:r>
            <a:endParaRPr sz="1800" dirty="0">
              <a:latin typeface="Arial MT"/>
              <a:cs typeface="Arial MT"/>
            </a:endParaRPr>
          </a:p>
          <a:p>
            <a:pPr marL="11550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–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hit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ratio</a:t>
            </a:r>
            <a:endParaRPr sz="18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56285" marR="42545" lvl="1" indent="-287020">
              <a:lnSpc>
                <a:spcPct val="100000"/>
              </a:lnSpc>
              <a:spcBef>
                <a:spcPts val="470"/>
              </a:spcBef>
              <a:buClr>
                <a:srgbClr val="91AFBF"/>
              </a:buClr>
              <a:buSzPct val="55000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Then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accessed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supplied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from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upper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level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9144000" y="3886621"/>
            <a:ext cx="609600" cy="2362200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76747" y="3226688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>
            <a:off x="264754" y="2723914"/>
            <a:ext cx="609600" cy="23622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880" y="218878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1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9968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Page</a:t>
            </a:r>
            <a:r>
              <a:rPr spc="-20" dirty="0"/>
              <a:t> </a:t>
            </a:r>
            <a:r>
              <a:rPr spc="-5" dirty="0"/>
              <a:t>Fault</a:t>
            </a:r>
            <a:r>
              <a:rPr spc="-25" dirty="0"/>
              <a:t> </a:t>
            </a:r>
            <a:r>
              <a:rPr spc="-5" dirty="0"/>
              <a:t>Penalty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7608570" cy="367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On </a:t>
            </a:r>
            <a:r>
              <a:rPr sz="3200" spc="-10" dirty="0">
                <a:latin typeface="Arial MT"/>
                <a:cs typeface="Arial MT"/>
              </a:rPr>
              <a:t>page </a:t>
            </a:r>
            <a:r>
              <a:rPr sz="3200" spc="-5" dirty="0">
                <a:latin typeface="Arial MT"/>
                <a:cs typeface="Arial MT"/>
              </a:rPr>
              <a:t>fault, the </a:t>
            </a:r>
            <a:r>
              <a:rPr sz="3200" spc="-10" dirty="0">
                <a:latin typeface="Arial MT"/>
                <a:cs typeface="Arial MT"/>
              </a:rPr>
              <a:t>page </a:t>
            </a:r>
            <a:r>
              <a:rPr sz="3200" spc="-5" dirty="0">
                <a:latin typeface="Arial MT"/>
                <a:cs typeface="Arial MT"/>
              </a:rPr>
              <a:t>must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be fetched </a:t>
            </a:r>
            <a:r>
              <a:rPr sz="3200" spc="-8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from</a:t>
            </a:r>
            <a:r>
              <a:rPr sz="32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Arial MT"/>
                <a:cs typeface="Arial MT"/>
              </a:rPr>
              <a:t>disk</a:t>
            </a:r>
            <a:endParaRPr sz="32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Takes millions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clock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cycles</a:t>
            </a: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Handled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by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OS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code</a:t>
            </a: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Try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minimize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page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fault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rate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Fully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associative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placement</a:t>
            </a: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Smart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replacement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algorithms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220200" y="3657600"/>
            <a:ext cx="618491" cy="2743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85341" y="295458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3288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Page</a:t>
            </a:r>
            <a:r>
              <a:rPr spc="-60" dirty="0"/>
              <a:t> </a:t>
            </a:r>
            <a:r>
              <a:rPr spc="-5" dirty="0"/>
              <a:t>Tables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802"/>
            <a:ext cx="7918450" cy="513969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Stores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placement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information</a:t>
            </a:r>
            <a:endParaRPr sz="3200" dirty="0">
              <a:latin typeface="Arial MT"/>
              <a:cs typeface="Arial MT"/>
            </a:endParaRPr>
          </a:p>
          <a:p>
            <a:pPr marL="756285" marR="5080" lvl="1" indent="-287020">
              <a:lnSpc>
                <a:spcPts val="3020"/>
              </a:lnSpc>
              <a:spcBef>
                <a:spcPts val="73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Array </a:t>
            </a:r>
            <a:r>
              <a:rPr sz="2800" dirty="0">
                <a:latin typeface="Arial MT"/>
                <a:cs typeface="Arial MT"/>
              </a:rPr>
              <a:t>of page table entries, indexed by virtual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page number</a:t>
            </a:r>
          </a:p>
          <a:p>
            <a:pPr marL="756285" marR="602615" lvl="1" indent="-287020">
              <a:lnSpc>
                <a:spcPts val="3020"/>
              </a:lnSpc>
              <a:spcBef>
                <a:spcPts val="68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Page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table register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 MT"/>
                <a:cs typeface="Arial MT"/>
              </a:rPr>
              <a:t>CPU</a:t>
            </a:r>
            <a:r>
              <a:rPr sz="2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points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page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table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physical</a:t>
            </a:r>
            <a:r>
              <a:rPr sz="2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memory</a:t>
            </a:r>
            <a:endParaRPr sz="28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If</a:t>
            </a:r>
            <a:r>
              <a:rPr sz="3200" spc="-10" dirty="0">
                <a:latin typeface="Arial MT"/>
                <a:cs typeface="Arial MT"/>
              </a:rPr>
              <a:t> page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 present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5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PTE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stores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physical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page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number</a:t>
            </a:r>
          </a:p>
          <a:p>
            <a:pPr marL="756285" lvl="1" indent="-287655">
              <a:lnSpc>
                <a:spcPct val="100000"/>
              </a:lnSpc>
              <a:spcBef>
                <a:spcPts val="33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Plus </a:t>
            </a:r>
            <a:r>
              <a:rPr sz="2800" dirty="0">
                <a:latin typeface="Arial MT"/>
                <a:cs typeface="Arial MT"/>
              </a:rPr>
              <a:t>other status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bits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(referenced,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dirty,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…)</a:t>
            </a:r>
            <a:endParaRPr sz="2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If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page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not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present</a:t>
            </a:r>
            <a:endParaRPr sz="3200" dirty="0">
              <a:latin typeface="Arial MT"/>
              <a:cs typeface="Arial MT"/>
            </a:endParaRPr>
          </a:p>
          <a:p>
            <a:pPr marL="756285" marR="386080" lvl="1" indent="-287020">
              <a:lnSpc>
                <a:spcPts val="3020"/>
              </a:lnSpc>
              <a:spcBef>
                <a:spcPts val="73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PTE</a:t>
            </a:r>
            <a:r>
              <a:rPr sz="2800" dirty="0">
                <a:latin typeface="Arial MT"/>
                <a:cs typeface="Arial MT"/>
              </a:rPr>
              <a:t> can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refer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dirty="0">
                <a:latin typeface="Arial MT"/>
                <a:cs typeface="Arial MT"/>
              </a:rPr>
              <a:t> location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swap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space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83768"/>
            <a:ext cx="75571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Translation</a:t>
            </a:r>
            <a:r>
              <a:rPr sz="4000" spc="5" dirty="0"/>
              <a:t> </a:t>
            </a:r>
            <a:r>
              <a:rPr sz="4000" spc="-10" dirty="0"/>
              <a:t>Using</a:t>
            </a:r>
            <a:r>
              <a:rPr sz="4000" spc="-15" dirty="0"/>
              <a:t> </a:t>
            </a:r>
            <a:r>
              <a:rPr sz="4000" spc="-5" dirty="0"/>
              <a:t>a</a:t>
            </a:r>
            <a:r>
              <a:rPr sz="4000" spc="-10" dirty="0"/>
              <a:t> Page</a:t>
            </a:r>
            <a:r>
              <a:rPr sz="4000" dirty="0"/>
              <a:t> </a:t>
            </a:r>
            <a:r>
              <a:rPr sz="4000" spc="-10" dirty="0"/>
              <a:t>Table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2639" y="1865375"/>
            <a:ext cx="5521452" cy="47685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5" name="Up Arrow 4"/>
          <p:cNvSpPr/>
          <p:nvPr/>
        </p:nvSpPr>
        <p:spPr>
          <a:xfrm>
            <a:off x="9220200" y="3657600"/>
            <a:ext cx="618491" cy="2743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51328" y="2877855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>
            <a:off x="360751" y="3657600"/>
            <a:ext cx="618491" cy="27432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314" y="27432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3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046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Mapping</a:t>
            </a:r>
            <a:r>
              <a:rPr spc="-20" dirty="0"/>
              <a:t> </a:t>
            </a:r>
            <a:r>
              <a:rPr spc="-5" dirty="0"/>
              <a:t>Pages</a:t>
            </a:r>
            <a:r>
              <a:rPr spc="5" dirty="0"/>
              <a:t> </a:t>
            </a:r>
            <a:r>
              <a:rPr spc="-5" dirty="0"/>
              <a:t>to</a:t>
            </a:r>
            <a:r>
              <a:rPr spc="-10" dirty="0"/>
              <a:t> </a:t>
            </a:r>
            <a:r>
              <a:rPr spc="-5" dirty="0"/>
              <a:t>Storage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4267" y="2010155"/>
            <a:ext cx="5341620" cy="41010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19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6519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Replacement</a:t>
            </a:r>
            <a:r>
              <a:rPr spc="-25" dirty="0"/>
              <a:t> </a:t>
            </a:r>
            <a:r>
              <a:rPr spc="-5" dirty="0"/>
              <a:t>and Writes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6727"/>
            <a:ext cx="7872095" cy="506349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4965" marR="586105" indent="-342900">
              <a:lnSpc>
                <a:spcPts val="3070"/>
              </a:lnSpc>
              <a:spcBef>
                <a:spcPts val="84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To reduce </a:t>
            </a:r>
            <a:r>
              <a:rPr sz="3200" spc="-10" dirty="0">
                <a:latin typeface="Arial MT"/>
                <a:cs typeface="Arial MT"/>
              </a:rPr>
              <a:t>page </a:t>
            </a:r>
            <a:r>
              <a:rPr sz="3200" spc="-5" dirty="0">
                <a:latin typeface="Arial MT"/>
                <a:cs typeface="Arial MT"/>
              </a:rPr>
              <a:t>fault rate, prefer least-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recently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used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(LRU)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replacement</a:t>
            </a:r>
            <a:endParaRPr sz="3200" dirty="0">
              <a:latin typeface="Arial MT"/>
              <a:cs typeface="Arial MT"/>
            </a:endParaRPr>
          </a:p>
          <a:p>
            <a:pPr marL="756285" marR="5080" lvl="1" indent="-287020">
              <a:lnSpc>
                <a:spcPts val="2690"/>
              </a:lnSpc>
              <a:spcBef>
                <a:spcPts val="69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Reference bit (aka use </a:t>
            </a:r>
            <a:r>
              <a:rPr sz="2800" spc="-5" dirty="0">
                <a:latin typeface="Arial MT"/>
                <a:cs typeface="Arial MT"/>
              </a:rPr>
              <a:t>bit) in </a:t>
            </a:r>
            <a:r>
              <a:rPr sz="2800" spc="-10" dirty="0">
                <a:solidFill>
                  <a:srgbClr val="FF0000"/>
                </a:solidFill>
                <a:latin typeface="Arial MT"/>
                <a:cs typeface="Arial MT"/>
              </a:rPr>
              <a:t>PTE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set </a:t>
            </a:r>
            <a:r>
              <a:rPr sz="2800" spc="-5" dirty="0">
                <a:latin typeface="Arial MT"/>
                <a:cs typeface="Arial MT"/>
              </a:rPr>
              <a:t>to 1 </a:t>
            </a:r>
            <a:r>
              <a:rPr sz="2800" dirty="0">
                <a:latin typeface="Arial MT"/>
                <a:cs typeface="Arial MT"/>
              </a:rPr>
              <a:t>on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 </a:t>
            </a:r>
            <a:r>
              <a:rPr sz="2800" dirty="0">
                <a:latin typeface="Arial MT"/>
                <a:cs typeface="Arial MT"/>
              </a:rPr>
              <a:t>page</a:t>
            </a:r>
          </a:p>
          <a:p>
            <a:pPr marL="756285" lvl="1" indent="-287655">
              <a:lnSpc>
                <a:spcPct val="100000"/>
              </a:lnSpc>
              <a:spcBef>
                <a:spcPts val="2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Periodically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cleared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0 </a:t>
            </a:r>
            <a:r>
              <a:rPr sz="2800" dirty="0">
                <a:latin typeface="Arial MT"/>
                <a:cs typeface="Arial MT"/>
              </a:rPr>
              <a:t>by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OS</a:t>
            </a:r>
            <a:endParaRPr sz="2800" dirty="0">
              <a:latin typeface="Arial MT"/>
              <a:cs typeface="Arial MT"/>
            </a:endParaRPr>
          </a:p>
          <a:p>
            <a:pPr marL="756285" marR="407034" lvl="1" indent="-287020">
              <a:lnSpc>
                <a:spcPct val="8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A </a:t>
            </a:r>
            <a:r>
              <a:rPr sz="2800" dirty="0">
                <a:latin typeface="Arial MT"/>
                <a:cs typeface="Arial MT"/>
              </a:rPr>
              <a:t>page </a:t>
            </a:r>
            <a:r>
              <a:rPr sz="2800" spc="-5" dirty="0">
                <a:latin typeface="Arial MT"/>
                <a:cs typeface="Arial MT"/>
              </a:rPr>
              <a:t>with </a:t>
            </a:r>
            <a:r>
              <a:rPr sz="2800" dirty="0">
                <a:latin typeface="Arial MT"/>
                <a:cs typeface="Arial MT"/>
              </a:rPr>
              <a:t>reference bit </a:t>
            </a:r>
            <a:r>
              <a:rPr sz="2800" spc="-5" dirty="0">
                <a:latin typeface="Arial MT"/>
                <a:cs typeface="Arial MT"/>
              </a:rPr>
              <a:t>= 0 </a:t>
            </a:r>
            <a:r>
              <a:rPr sz="2800" dirty="0">
                <a:latin typeface="Arial MT"/>
                <a:cs typeface="Arial MT"/>
              </a:rPr>
              <a:t>has not been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used recently</a:t>
            </a:r>
          </a:p>
          <a:p>
            <a:pPr marL="355600" indent="-342900">
              <a:lnSpc>
                <a:spcPts val="3825"/>
              </a:lnSpc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Disk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writes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take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millions of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cycles</a:t>
            </a:r>
          </a:p>
          <a:p>
            <a:pPr marL="756285" lvl="1" indent="-287655">
              <a:lnSpc>
                <a:spcPct val="100000"/>
              </a:lnSpc>
              <a:spcBef>
                <a:spcPts val="1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Block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once,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not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individual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locations</a:t>
            </a:r>
          </a:p>
          <a:p>
            <a:pPr marL="756285" lvl="1" indent="-287655">
              <a:lnSpc>
                <a:spcPct val="10000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Write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through </a:t>
            </a:r>
            <a:r>
              <a:rPr sz="2800" spc="-5" dirty="0">
                <a:latin typeface="Arial MT"/>
                <a:cs typeface="Arial MT"/>
              </a:rPr>
              <a:t>is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impractical</a:t>
            </a:r>
          </a:p>
          <a:p>
            <a:pPr marL="756285" lvl="1" indent="-287655">
              <a:lnSpc>
                <a:spcPct val="10000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Use</a:t>
            </a:r>
            <a:r>
              <a:rPr sz="2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write-back</a:t>
            </a:r>
            <a:endParaRPr sz="2800"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Dirty</a:t>
            </a:r>
            <a:r>
              <a:rPr sz="2800" dirty="0">
                <a:latin typeface="Arial MT"/>
                <a:cs typeface="Arial MT"/>
              </a:rPr>
              <a:t> bit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PTE</a:t>
            </a:r>
            <a:r>
              <a:rPr sz="2800" dirty="0">
                <a:latin typeface="Arial MT"/>
                <a:cs typeface="Arial MT"/>
              </a:rPr>
              <a:t> set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when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page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written</a:t>
            </a:r>
            <a:endParaRPr sz="2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</a:t>
            </a:r>
            <a:r>
              <a:rPr spc="-10" dirty="0"/>
              <a:t> </a:t>
            </a:r>
            <a:r>
              <a:rPr spc="-5" dirty="0"/>
              <a:t>Translation</a:t>
            </a:r>
            <a:r>
              <a:rPr spc="-10" dirty="0"/>
              <a:t> </a:t>
            </a:r>
            <a:r>
              <a:rPr spc="-5" dirty="0"/>
              <a:t>Using</a:t>
            </a:r>
            <a:r>
              <a:rPr spc="-10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TLB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607311"/>
            <a:ext cx="7494270" cy="439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236854" indent="-342900">
              <a:lnSpc>
                <a:spcPct val="100000"/>
              </a:lnSpc>
              <a:spcBef>
                <a:spcPts val="95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Address translation </a:t>
            </a:r>
            <a:r>
              <a:rPr sz="2800" spc="-5" dirty="0">
                <a:latin typeface="Arial MT"/>
                <a:cs typeface="Arial MT"/>
              </a:rPr>
              <a:t>would </a:t>
            </a:r>
            <a:r>
              <a:rPr sz="2800" dirty="0">
                <a:latin typeface="Arial MT"/>
                <a:cs typeface="Arial MT"/>
              </a:rPr>
              <a:t>appear </a:t>
            </a:r>
            <a:r>
              <a:rPr sz="2800" spc="-5" dirty="0">
                <a:latin typeface="Arial MT"/>
                <a:cs typeface="Arial MT"/>
              </a:rPr>
              <a:t>to </a:t>
            </a:r>
            <a:r>
              <a:rPr sz="2800" dirty="0">
                <a:latin typeface="Arial MT"/>
                <a:cs typeface="Arial MT"/>
              </a:rPr>
              <a:t>require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extra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memory</a:t>
            </a:r>
            <a:r>
              <a:rPr sz="2800" spc="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references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9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One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access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PTE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Then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 actual memory access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But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dirty="0">
                <a:latin typeface="Arial MT"/>
                <a:cs typeface="Arial MT"/>
              </a:rPr>
              <a:t> page tables has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good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locality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9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So use</a:t>
            </a:r>
            <a:r>
              <a:rPr sz="2400" dirty="0">
                <a:latin typeface="Arial MT"/>
                <a:cs typeface="Arial MT"/>
              </a:rPr>
              <a:t> a</a:t>
            </a:r>
            <a:r>
              <a:rPr sz="2400" spc="-5" dirty="0">
                <a:latin typeface="Arial MT"/>
                <a:cs typeface="Arial MT"/>
              </a:rPr>
              <a:t> fast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cache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PTEs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within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CPU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Called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" dirty="0">
                <a:latin typeface="Arial MT"/>
                <a:cs typeface="Arial MT"/>
              </a:rPr>
              <a:t> Translation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Look-aside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Buffer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(TLB)</a:t>
            </a:r>
            <a:endParaRPr sz="24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7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Typical: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16–512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PTEs,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0.5–1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cycle for hit, 10–100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cycles for miss, 0.01%–1%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miss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rate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8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Misses could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handled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by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hardware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or software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220200" y="3657600"/>
            <a:ext cx="618491" cy="27432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68407" y="27432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7860" y="1720595"/>
            <a:ext cx="6547104" cy="46192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Fast</a:t>
            </a:r>
            <a:r>
              <a:rPr spc="-10" dirty="0"/>
              <a:t> </a:t>
            </a:r>
            <a:r>
              <a:rPr spc="-5" dirty="0"/>
              <a:t>Translation</a:t>
            </a:r>
            <a:r>
              <a:rPr spc="-10" dirty="0"/>
              <a:t> </a:t>
            </a:r>
            <a:r>
              <a:rPr spc="-5" dirty="0"/>
              <a:t>Using</a:t>
            </a:r>
            <a:r>
              <a:rPr spc="-10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TLB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5" name="Up Arrow 4"/>
          <p:cNvSpPr/>
          <p:nvPr/>
        </p:nvSpPr>
        <p:spPr>
          <a:xfrm>
            <a:off x="9220200" y="3657600"/>
            <a:ext cx="618491" cy="2743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4434" y="290220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3133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TLB</a:t>
            </a:r>
            <a:r>
              <a:rPr spc="-60" dirty="0"/>
              <a:t> </a:t>
            </a:r>
            <a:r>
              <a:rPr spc="-5" dirty="0"/>
              <a:t>Misses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802"/>
            <a:ext cx="7898130" cy="49688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If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page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 in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5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Load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PTE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from memory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retry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4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Could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be handled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hardware</a:t>
            </a:r>
            <a:endParaRPr sz="2800">
              <a:latin typeface="Arial MT"/>
              <a:cs typeface="Arial MT"/>
            </a:endParaRPr>
          </a:p>
          <a:p>
            <a:pPr marL="1155065" marR="5080" lvl="2" indent="-228600">
              <a:lnSpc>
                <a:spcPts val="2590"/>
              </a:lnSpc>
              <a:spcBef>
                <a:spcPts val="63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Can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get complex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more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complicated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page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table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structures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Or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software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Raise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special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exception,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optimized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handler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If</a:t>
            </a:r>
            <a:r>
              <a:rPr sz="3200" spc="-10" dirty="0">
                <a:latin typeface="Arial MT"/>
                <a:cs typeface="Arial MT"/>
              </a:rPr>
              <a:t> page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 not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(page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fault)</a:t>
            </a:r>
            <a:endParaRPr sz="3200">
              <a:latin typeface="Arial MT"/>
              <a:cs typeface="Arial MT"/>
            </a:endParaRPr>
          </a:p>
          <a:p>
            <a:pPr marL="756285" marR="281305" lvl="1" indent="-287020">
              <a:lnSpc>
                <a:spcPts val="3020"/>
              </a:lnSpc>
              <a:spcBef>
                <a:spcPts val="73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OS </a:t>
            </a:r>
            <a:r>
              <a:rPr sz="2800" dirty="0">
                <a:latin typeface="Arial MT"/>
                <a:cs typeface="Arial MT"/>
              </a:rPr>
              <a:t>handles fetching </a:t>
            </a:r>
            <a:r>
              <a:rPr sz="2800" spc="-5" dirty="0">
                <a:latin typeface="Arial MT"/>
                <a:cs typeface="Arial MT"/>
              </a:rPr>
              <a:t>the </a:t>
            </a:r>
            <a:r>
              <a:rPr sz="2800" dirty="0">
                <a:latin typeface="Arial MT"/>
                <a:cs typeface="Arial MT"/>
              </a:rPr>
              <a:t>page and updating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dirty="0">
                <a:latin typeface="Arial MT"/>
                <a:cs typeface="Arial MT"/>
              </a:rPr>
              <a:t> page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table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9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Then</a:t>
            </a:r>
            <a:r>
              <a:rPr sz="2800" dirty="0">
                <a:latin typeface="Arial MT"/>
                <a:cs typeface="Arial MT"/>
              </a:rPr>
              <a:t> restart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 </a:t>
            </a:r>
            <a:r>
              <a:rPr sz="2800" dirty="0">
                <a:latin typeface="Arial MT"/>
                <a:cs typeface="Arial MT"/>
              </a:rPr>
              <a:t>faulting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instruction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7466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TLB</a:t>
            </a:r>
            <a:r>
              <a:rPr spc="-25" dirty="0"/>
              <a:t> </a:t>
            </a:r>
            <a:r>
              <a:rPr spc="-5" dirty="0"/>
              <a:t>Miss</a:t>
            </a:r>
            <a:r>
              <a:rPr spc="-35" dirty="0"/>
              <a:t> </a:t>
            </a:r>
            <a:r>
              <a:rPr spc="-5" dirty="0"/>
              <a:t>Handler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7789545" cy="483489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TLB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indicates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Page </a:t>
            </a:r>
            <a:r>
              <a:rPr sz="2800" dirty="0">
                <a:latin typeface="Arial MT"/>
                <a:cs typeface="Arial MT"/>
              </a:rPr>
              <a:t>present,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but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PTE</a:t>
            </a:r>
            <a:r>
              <a:rPr sz="2800" dirty="0">
                <a:latin typeface="Arial MT"/>
                <a:cs typeface="Arial MT"/>
              </a:rPr>
              <a:t> not</a:t>
            </a:r>
            <a:r>
              <a:rPr sz="2800" spc="-5" dirty="0">
                <a:latin typeface="Arial MT"/>
                <a:cs typeface="Arial MT"/>
              </a:rPr>
              <a:t> in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TLB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Page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not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preset</a:t>
            </a:r>
            <a:endParaRPr sz="2800">
              <a:latin typeface="Arial MT"/>
              <a:cs typeface="Arial MT"/>
            </a:endParaRPr>
          </a:p>
          <a:p>
            <a:pPr marL="354965" marR="1604645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Must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recognize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TLB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before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destination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register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overwritten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Raise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exception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Handler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copies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PTE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from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TLB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Then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restarts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instruction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If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page not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present,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page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fault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will </a:t>
            </a:r>
            <a:r>
              <a:rPr sz="2800" dirty="0">
                <a:latin typeface="Arial MT"/>
                <a:cs typeface="Arial MT"/>
              </a:rPr>
              <a:t>occur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9220200" y="3657600"/>
            <a:ext cx="618491" cy="2743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68407" y="287108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8806" y="3885785"/>
            <a:ext cx="3746406" cy="27811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0036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75" dirty="0"/>
              <a:t> </a:t>
            </a:r>
            <a:r>
              <a:rPr dirty="0"/>
              <a:t>Memory</a:t>
            </a:r>
          </a:p>
        </p:txBody>
      </p:sp>
      <p:sp>
        <p:nvSpPr>
          <p:cNvPr id="4" name="object 4"/>
          <p:cNvSpPr/>
          <p:nvPr/>
        </p:nvSpPr>
        <p:spPr>
          <a:xfrm>
            <a:off x="9235440" y="457200"/>
            <a:ext cx="365760" cy="2915920"/>
          </a:xfrm>
          <a:custGeom>
            <a:avLst/>
            <a:gdLst/>
            <a:ahLst/>
            <a:cxnLst/>
            <a:rect l="l" t="t" r="r" b="b"/>
            <a:pathLst>
              <a:path w="365759" h="2915920">
                <a:moveTo>
                  <a:pt x="365759" y="2915411"/>
                </a:moveTo>
                <a:lnTo>
                  <a:pt x="365759" y="0"/>
                </a:lnTo>
                <a:lnTo>
                  <a:pt x="0" y="0"/>
                </a:lnTo>
                <a:lnTo>
                  <a:pt x="0" y="2915411"/>
                </a:lnTo>
                <a:lnTo>
                  <a:pt x="365759" y="2915411"/>
                </a:lnTo>
                <a:close/>
              </a:path>
            </a:pathLst>
          </a:custGeom>
          <a:solidFill>
            <a:srgbClr val="9EC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73352" y="535939"/>
            <a:ext cx="281305" cy="27508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§5.2</a:t>
            </a:r>
            <a:r>
              <a:rPr sz="1800" spc="-4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AAC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Basics</a:t>
            </a:r>
            <a:r>
              <a:rPr sz="1800" spc="-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Caches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196339" y="1503671"/>
            <a:ext cx="7999095" cy="415671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80365" algn="l"/>
                <a:tab pos="381000" algn="l"/>
              </a:tabLst>
            </a:pPr>
            <a:r>
              <a:rPr sz="3200" spc="-5" dirty="0">
                <a:latin typeface="Arial MT"/>
                <a:cs typeface="Arial MT"/>
              </a:rPr>
              <a:t>Cache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endParaRPr sz="3200">
              <a:latin typeface="Arial MT"/>
              <a:cs typeface="Arial MT"/>
            </a:endParaRPr>
          </a:p>
          <a:p>
            <a:pPr marL="781685" marR="219710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81685" algn="l"/>
                <a:tab pos="782320" algn="l"/>
              </a:tabLst>
            </a:pP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level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memory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hierarchy closest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CPU</a:t>
            </a:r>
            <a:endParaRPr sz="2800">
              <a:latin typeface="Arial MT"/>
              <a:cs typeface="Arial MT"/>
            </a:endParaRPr>
          </a:p>
          <a:p>
            <a:pPr marL="3810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80365" algn="l"/>
                <a:tab pos="381000" algn="l"/>
              </a:tabLst>
            </a:pPr>
            <a:r>
              <a:rPr sz="3200" dirty="0">
                <a:latin typeface="Arial MT"/>
                <a:cs typeface="Arial MT"/>
              </a:rPr>
              <a:t>Given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accesses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spc="5" dirty="0">
                <a:latin typeface="Arial MT"/>
                <a:cs typeface="Arial MT"/>
              </a:rPr>
              <a:t>X</a:t>
            </a:r>
            <a:r>
              <a:rPr sz="3150" spc="7" baseline="-21164" dirty="0">
                <a:latin typeface="Arial MT"/>
                <a:cs typeface="Arial MT"/>
              </a:rPr>
              <a:t>1</a:t>
            </a:r>
            <a:r>
              <a:rPr sz="3200" spc="5" dirty="0">
                <a:latin typeface="Arial MT"/>
                <a:cs typeface="Arial MT"/>
              </a:rPr>
              <a:t>,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…,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10" dirty="0">
                <a:latin typeface="Arial MT"/>
                <a:cs typeface="Arial MT"/>
              </a:rPr>
              <a:t>X</a:t>
            </a:r>
            <a:r>
              <a:rPr sz="3150" spc="15" baseline="-21164" dirty="0">
                <a:latin typeface="Arial MT"/>
                <a:cs typeface="Arial MT"/>
              </a:rPr>
              <a:t>n–1</a:t>
            </a:r>
            <a:r>
              <a:rPr sz="3200" spc="10" dirty="0">
                <a:latin typeface="Arial MT"/>
                <a:cs typeface="Arial MT"/>
              </a:rPr>
              <a:t>,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10" dirty="0">
                <a:latin typeface="Arial MT"/>
                <a:cs typeface="Arial MT"/>
              </a:rPr>
              <a:t>X</a:t>
            </a:r>
            <a:r>
              <a:rPr sz="3150" spc="15" baseline="-21164" dirty="0">
                <a:latin typeface="Arial MT"/>
                <a:cs typeface="Arial MT"/>
              </a:rPr>
              <a:t>n</a:t>
            </a:r>
            <a:endParaRPr sz="3150" baseline="-21164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CEAAC"/>
              </a:buClr>
              <a:buFont typeface="Times New Roman"/>
              <a:buChar char="■"/>
            </a:pPr>
            <a:endParaRPr sz="4450">
              <a:latin typeface="Arial MT"/>
              <a:cs typeface="Arial MT"/>
            </a:endParaRPr>
          </a:p>
          <a:p>
            <a:pPr marL="4844415" marR="17780" lvl="1" indent="-342900">
              <a:lnSpc>
                <a:spcPct val="100000"/>
              </a:lnSpc>
              <a:buClr>
                <a:srgbClr val="ECEAAC"/>
              </a:buClr>
              <a:buSzPct val="58928"/>
              <a:buFont typeface="Times New Roman"/>
              <a:buChar char="■"/>
              <a:tabLst>
                <a:tab pos="4844415" algn="l"/>
                <a:tab pos="4845050" algn="l"/>
              </a:tabLst>
            </a:pPr>
            <a:r>
              <a:rPr sz="2800" spc="-5" dirty="0">
                <a:latin typeface="Arial MT"/>
                <a:cs typeface="Arial MT"/>
              </a:rPr>
              <a:t>How </a:t>
            </a:r>
            <a:r>
              <a:rPr sz="2800" dirty="0">
                <a:latin typeface="Arial MT"/>
                <a:cs typeface="Arial MT"/>
              </a:rPr>
              <a:t>do </a:t>
            </a:r>
            <a:r>
              <a:rPr sz="2800" spc="-10" dirty="0">
                <a:latin typeface="Arial MT"/>
                <a:cs typeface="Arial MT"/>
              </a:rPr>
              <a:t>we </a:t>
            </a:r>
            <a:r>
              <a:rPr sz="2800" dirty="0">
                <a:latin typeface="Arial MT"/>
                <a:cs typeface="Arial MT"/>
              </a:rPr>
              <a:t>know </a:t>
            </a:r>
            <a:r>
              <a:rPr sz="2800" spc="-5" dirty="0">
                <a:latin typeface="Arial MT"/>
                <a:cs typeface="Arial MT"/>
              </a:rPr>
              <a:t>if 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present?</a:t>
            </a:r>
            <a:endParaRPr sz="2800">
              <a:latin typeface="Arial MT"/>
              <a:cs typeface="Arial MT"/>
            </a:endParaRPr>
          </a:p>
          <a:p>
            <a:pPr marL="4844415" lvl="1" indent="-343535">
              <a:lnSpc>
                <a:spcPct val="100000"/>
              </a:lnSpc>
              <a:spcBef>
                <a:spcPts val="675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4844415" algn="l"/>
                <a:tab pos="4845050" algn="l"/>
              </a:tabLst>
            </a:pPr>
            <a:r>
              <a:rPr sz="2800" spc="-5" dirty="0">
                <a:latin typeface="Arial MT"/>
                <a:cs typeface="Arial MT"/>
              </a:rPr>
              <a:t>Where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do</a:t>
            </a:r>
            <a:r>
              <a:rPr sz="2800" spc="-10" dirty="0">
                <a:latin typeface="Arial MT"/>
                <a:cs typeface="Arial MT"/>
              </a:rPr>
              <a:t> we</a:t>
            </a:r>
            <a:r>
              <a:rPr sz="2800" dirty="0">
                <a:latin typeface="Arial MT"/>
                <a:cs typeface="Arial MT"/>
              </a:rPr>
              <a:t> look?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9296400" y="4323133"/>
            <a:ext cx="609600" cy="2362200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8637" y="364210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0895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Page</a:t>
            </a:r>
            <a:r>
              <a:rPr spc="-20" dirty="0"/>
              <a:t> </a:t>
            </a:r>
            <a:r>
              <a:rPr spc="-5" dirty="0"/>
              <a:t>Fault</a:t>
            </a:r>
            <a:r>
              <a:rPr spc="-25" dirty="0"/>
              <a:t> </a:t>
            </a:r>
            <a:r>
              <a:rPr spc="-5" dirty="0"/>
              <a:t>Handler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7336"/>
            <a:ext cx="7856220" cy="446532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Use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faulting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virtual address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find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PTE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Locate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page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on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disk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Choose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page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replace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If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dirty,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 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disk</a:t>
            </a:r>
            <a:r>
              <a:rPr sz="2800" spc="-5" dirty="0">
                <a:latin typeface="Arial MT"/>
                <a:cs typeface="Arial MT"/>
              </a:rPr>
              <a:t> first</a:t>
            </a:r>
            <a:endParaRPr sz="28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Read </a:t>
            </a:r>
            <a:r>
              <a:rPr sz="3200" spc="-10" dirty="0">
                <a:latin typeface="Arial MT"/>
                <a:cs typeface="Arial MT"/>
              </a:rPr>
              <a:t>page </a:t>
            </a:r>
            <a:r>
              <a:rPr sz="3200" spc="-5" dirty="0">
                <a:latin typeface="Arial MT"/>
                <a:cs typeface="Arial MT"/>
              </a:rPr>
              <a:t>into memory and </a:t>
            </a:r>
            <a:r>
              <a:rPr sz="3200" spc="-10" dirty="0">
                <a:latin typeface="Arial MT"/>
                <a:cs typeface="Arial MT"/>
              </a:rPr>
              <a:t>update page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table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Make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process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runnable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again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Restart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from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faulting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instruction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716" y="1720595"/>
            <a:ext cx="4965191" cy="50962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1075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TLB</a:t>
            </a:r>
            <a:r>
              <a:rPr spc="-10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5" dirty="0"/>
              <a:t>Cache</a:t>
            </a:r>
            <a:r>
              <a:rPr spc="-10" dirty="0"/>
              <a:t> </a:t>
            </a:r>
            <a:r>
              <a:rPr spc="-5" dirty="0"/>
              <a:t>Interaction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901941" y="1608835"/>
            <a:ext cx="3367404" cy="378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700405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8333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If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cache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tag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uses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physical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address</a:t>
            </a:r>
            <a:endParaRPr sz="2400">
              <a:latin typeface="Arial MT"/>
              <a:cs typeface="Arial MT"/>
            </a:endParaRPr>
          </a:p>
          <a:p>
            <a:pPr marL="756285" marR="314960" lvl="1" indent="-287020">
              <a:lnSpc>
                <a:spcPct val="100000"/>
              </a:lnSpc>
              <a:spcBef>
                <a:spcPts val="480"/>
              </a:spcBef>
              <a:buClr>
                <a:srgbClr val="91AFBF"/>
              </a:buClr>
              <a:buSzPct val="55000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Need </a:t>
            </a:r>
            <a:r>
              <a:rPr sz="2000" spc="-5" dirty="0">
                <a:latin typeface="Arial MT"/>
                <a:cs typeface="Arial MT"/>
              </a:rPr>
              <a:t>to translate </a:t>
            </a:r>
            <a:r>
              <a:rPr sz="2000" dirty="0">
                <a:latin typeface="Arial MT"/>
                <a:cs typeface="Arial MT"/>
              </a:rPr>
              <a:t> before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cache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lookup</a:t>
            </a:r>
            <a:endParaRPr sz="20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575"/>
              </a:spcBef>
              <a:buClr>
                <a:srgbClr val="ECEAAC"/>
              </a:buClr>
              <a:buSzPct val="58333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Alternative: use virtual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address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tag</a:t>
            </a:r>
            <a:endParaRPr sz="2400">
              <a:latin typeface="Arial MT"/>
              <a:cs typeface="Arial MT"/>
            </a:endParaRPr>
          </a:p>
          <a:p>
            <a:pPr marL="756285" marR="230504" lvl="1" indent="-287020">
              <a:lnSpc>
                <a:spcPct val="100000"/>
              </a:lnSpc>
              <a:spcBef>
                <a:spcPts val="484"/>
              </a:spcBef>
              <a:buClr>
                <a:srgbClr val="91AFBF"/>
              </a:buClr>
              <a:buSzPct val="55000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Complications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due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aliasing</a:t>
            </a:r>
            <a:endParaRPr sz="2000">
              <a:latin typeface="Arial MT"/>
              <a:cs typeface="Arial MT"/>
            </a:endParaRPr>
          </a:p>
          <a:p>
            <a:pPr marL="1155065" marR="58419" lvl="2" indent="-228600">
              <a:lnSpc>
                <a:spcPct val="100000"/>
              </a:lnSpc>
              <a:spcBef>
                <a:spcPts val="439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 MT"/>
                <a:cs typeface="Arial MT"/>
              </a:rPr>
              <a:t>Different virtual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shared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9220200" y="3657600"/>
            <a:ext cx="618491" cy="2743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1052" y="299148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3276600"/>
            <a:ext cx="6137275" cy="33210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4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075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088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Memory</a:t>
            </a:r>
            <a:r>
              <a:rPr spc="-75" dirty="0"/>
              <a:t> </a:t>
            </a:r>
            <a:r>
              <a:rPr spc="-5" dirty="0"/>
              <a:t>Protection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63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8037830" cy="5087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81915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Different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tasks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share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parts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their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virtual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address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spaces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But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need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protect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against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errant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Requires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OS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assistance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Hardware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support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for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protection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Privileged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supervisor</a:t>
            </a:r>
            <a:r>
              <a:rPr sz="2800" spc="-5" dirty="0">
                <a:latin typeface="Arial MT"/>
                <a:cs typeface="Arial MT"/>
              </a:rPr>
              <a:t> mode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(aka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kernel </a:t>
            </a:r>
            <a:r>
              <a:rPr sz="2800" spc="-5" dirty="0">
                <a:latin typeface="Arial MT"/>
                <a:cs typeface="Arial MT"/>
              </a:rPr>
              <a:t>mode)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Privileged </a:t>
            </a:r>
            <a:r>
              <a:rPr sz="2800" dirty="0">
                <a:latin typeface="Arial MT"/>
                <a:cs typeface="Arial MT"/>
              </a:rPr>
              <a:t>instructions</a:t>
            </a:r>
            <a:endParaRPr sz="2800">
              <a:latin typeface="Arial MT"/>
              <a:cs typeface="Arial MT"/>
            </a:endParaRPr>
          </a:p>
          <a:p>
            <a:pPr marL="756285" marR="302260" lvl="1" indent="-287020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Page</a:t>
            </a:r>
            <a:r>
              <a:rPr sz="2800" dirty="0">
                <a:latin typeface="Arial MT"/>
                <a:cs typeface="Arial MT"/>
              </a:rPr>
              <a:t> tables and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other state</a:t>
            </a:r>
            <a:r>
              <a:rPr sz="2800" spc="-5" dirty="0">
                <a:latin typeface="Arial MT"/>
                <a:cs typeface="Arial MT"/>
              </a:rPr>
              <a:t> information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only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accessible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supervisor </a:t>
            </a:r>
            <a:r>
              <a:rPr sz="2800" spc="-5" dirty="0">
                <a:latin typeface="Arial MT"/>
                <a:cs typeface="Arial MT"/>
              </a:rPr>
              <a:t>mode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System </a:t>
            </a:r>
            <a:r>
              <a:rPr sz="2800" dirty="0">
                <a:latin typeface="Arial MT"/>
                <a:cs typeface="Arial MT"/>
              </a:rPr>
              <a:t>call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exception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(e.g.,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syscall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MIPS)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60553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2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2322066"/>
            <a:ext cx="7497445" cy="414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Common principles </a:t>
            </a:r>
            <a:r>
              <a:rPr sz="3200" spc="-10" dirty="0">
                <a:latin typeface="Arial MT"/>
                <a:cs typeface="Arial MT"/>
              </a:rPr>
              <a:t>apply </a:t>
            </a:r>
            <a:r>
              <a:rPr sz="3200" spc="-5" dirty="0">
                <a:latin typeface="Arial MT"/>
                <a:cs typeface="Arial MT"/>
              </a:rPr>
              <a:t>at all levels of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hierarchy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Based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notions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caching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At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each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level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hierarchy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Block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placement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Finding a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Replacement on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Write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policy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5440" y="457200"/>
            <a:ext cx="365760" cy="5480685"/>
          </a:xfrm>
          <a:custGeom>
            <a:avLst/>
            <a:gdLst/>
            <a:ahLst/>
            <a:cxnLst/>
            <a:rect l="l" t="t" r="r" b="b"/>
            <a:pathLst>
              <a:path w="365759" h="5480685">
                <a:moveTo>
                  <a:pt x="365759" y="5480303"/>
                </a:moveTo>
                <a:lnTo>
                  <a:pt x="365759" y="0"/>
                </a:lnTo>
                <a:lnTo>
                  <a:pt x="0" y="0"/>
                </a:lnTo>
                <a:lnTo>
                  <a:pt x="0" y="5480303"/>
                </a:lnTo>
                <a:lnTo>
                  <a:pt x="365759" y="5480303"/>
                </a:lnTo>
                <a:close/>
              </a:path>
            </a:pathLst>
          </a:custGeom>
          <a:solidFill>
            <a:srgbClr val="9EC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73352" y="535939"/>
            <a:ext cx="281305" cy="52933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§5.5</a:t>
            </a:r>
            <a:r>
              <a:rPr sz="1800" spc="-10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AAC"/>
                </a:solidFill>
                <a:latin typeface="Arial MT"/>
                <a:cs typeface="Arial MT"/>
              </a:rPr>
              <a:t>A</a:t>
            </a:r>
            <a:r>
              <a:rPr sz="1800" spc="-10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Common</a:t>
            </a:r>
            <a:r>
              <a:rPr sz="1800" spc="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CEAAC"/>
                </a:solidFill>
                <a:latin typeface="Arial MT"/>
                <a:cs typeface="Arial MT"/>
              </a:rPr>
              <a:t>Framework</a:t>
            </a:r>
            <a:r>
              <a:rPr sz="1800" spc="5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for</a:t>
            </a:r>
            <a:r>
              <a:rPr sz="180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Memory</a:t>
            </a:r>
            <a:r>
              <a:rPr sz="180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Hierarchies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64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141475" y="1717547"/>
            <a:ext cx="2827020" cy="457200"/>
          </a:xfrm>
          <a:prstGeom prst="rect">
            <a:avLst/>
          </a:prstGeom>
          <a:solidFill>
            <a:srgbClr val="9ECAD3"/>
          </a:solidFill>
        </p:spPr>
        <p:txBody>
          <a:bodyPr vert="horz" wrap="square" lIns="0" tIns="241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90"/>
              </a:spcBef>
            </a:pPr>
            <a:r>
              <a:rPr sz="2400" spc="180" dirty="0">
                <a:solidFill>
                  <a:srgbClr val="ECEAAC"/>
                </a:solidFill>
                <a:latin typeface="Verdana"/>
                <a:cs typeface="Verdana"/>
              </a:rPr>
              <a:t>The</a:t>
            </a:r>
            <a:r>
              <a:rPr sz="2400" spc="-60" dirty="0">
                <a:solidFill>
                  <a:srgbClr val="ECEAAC"/>
                </a:solidFill>
                <a:latin typeface="Verdana"/>
                <a:cs typeface="Verdana"/>
              </a:rPr>
              <a:t> </a:t>
            </a:r>
            <a:r>
              <a:rPr sz="2400" spc="95" dirty="0">
                <a:solidFill>
                  <a:srgbClr val="ECEAAC"/>
                </a:solidFill>
                <a:latin typeface="Verdana"/>
                <a:cs typeface="Verdana"/>
              </a:rPr>
              <a:t>BIG</a:t>
            </a:r>
            <a:r>
              <a:rPr sz="2400" spc="-85" dirty="0">
                <a:solidFill>
                  <a:srgbClr val="ECEAAC"/>
                </a:solidFill>
                <a:latin typeface="Verdana"/>
                <a:cs typeface="Verdana"/>
              </a:rPr>
              <a:t> </a:t>
            </a:r>
            <a:r>
              <a:rPr sz="2400" spc="170" dirty="0">
                <a:solidFill>
                  <a:srgbClr val="ECEAAC"/>
                </a:solidFill>
                <a:latin typeface="Verdana"/>
                <a:cs typeface="Verdana"/>
              </a:rPr>
              <a:t>Picture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500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Block</a:t>
            </a:r>
            <a:r>
              <a:rPr spc="-45" dirty="0"/>
              <a:t> </a:t>
            </a:r>
            <a:r>
              <a:rPr spc="-5" dirty="0"/>
              <a:t>Placement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65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7713980" cy="456692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Determined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by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associativity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Direct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mapped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(1-way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associative)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59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One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choice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placement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n-way </a:t>
            </a:r>
            <a:r>
              <a:rPr sz="2800" dirty="0">
                <a:latin typeface="Arial MT"/>
                <a:cs typeface="Arial MT"/>
              </a:rPr>
              <a:t>set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associative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59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dirty="0">
                <a:latin typeface="Arial MT"/>
                <a:cs typeface="Arial MT"/>
              </a:rPr>
              <a:t>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choices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within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Fully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associative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59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Any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location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3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Higher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associativity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reduces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rate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Increases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complexity,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cost,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time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1871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Finding</a:t>
            </a:r>
            <a:r>
              <a:rPr spc="-3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5" dirty="0"/>
              <a:t>Block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66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4249025"/>
            <a:ext cx="7311390" cy="217551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Hardware</a:t>
            </a:r>
            <a:r>
              <a:rPr sz="2800" dirty="0">
                <a:latin typeface="Arial MT"/>
                <a:cs typeface="Arial MT"/>
              </a:rPr>
              <a:t> caches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0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Reduce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comparisons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reduce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cost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Virtual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memory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0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Full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table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lookup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makes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full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associativity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feasible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8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Benefit in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reduced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miss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rate</a:t>
            </a:r>
            <a:endParaRPr sz="24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30679" y="1840991"/>
          <a:ext cx="7560945" cy="2285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47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Associativity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Location</a:t>
                      </a:r>
                      <a:r>
                        <a:rPr sz="20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method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75" dirty="0">
                          <a:latin typeface="Arial MT"/>
                          <a:cs typeface="Arial MT"/>
                        </a:rPr>
                        <a:t>Tag</a:t>
                      </a:r>
                      <a:r>
                        <a:rPr sz="20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comparisons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Direct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mapped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Index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2075" marR="11607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n-way set 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ss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v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2228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Set</a:t>
                      </a:r>
                      <a:r>
                        <a:rPr sz="20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index,</a:t>
                      </a:r>
                      <a:r>
                        <a:rPr sz="20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then</a:t>
                      </a:r>
                      <a:r>
                        <a:rPr sz="20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search </a:t>
                      </a:r>
                      <a:r>
                        <a:rPr sz="2000" spc="-5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entries</a:t>
                      </a:r>
                      <a:r>
                        <a:rPr sz="20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within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set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n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9"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Fully</a:t>
                      </a:r>
                      <a:r>
                        <a:rPr sz="20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associative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Search</a:t>
                      </a:r>
                      <a:r>
                        <a:rPr sz="20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all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entries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#entries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0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Full</a:t>
                      </a:r>
                      <a:r>
                        <a:rPr sz="20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lookup</a:t>
                      </a:r>
                      <a:r>
                        <a:rPr sz="20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table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35058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Replacement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67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8016875" cy="361569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Choice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entry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replace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on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Least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recently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used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(LRU)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59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Complex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costly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hardware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high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associativity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Random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59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Close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LRU, easier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implement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3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Virtual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LRU</a:t>
            </a:r>
            <a:r>
              <a:rPr sz="2800" dirty="0">
                <a:latin typeface="Arial MT"/>
                <a:cs typeface="Arial MT"/>
              </a:rPr>
              <a:t> approximation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with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hardware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support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3225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Write</a:t>
            </a:r>
            <a:r>
              <a:rPr spc="-60" dirty="0"/>
              <a:t> </a:t>
            </a:r>
            <a:r>
              <a:rPr spc="-5" dirty="0"/>
              <a:t>Policy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6727"/>
            <a:ext cx="7877175" cy="473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Write-through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Update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both upper and </a:t>
            </a:r>
            <a:r>
              <a:rPr sz="2800" spc="-5" dirty="0">
                <a:latin typeface="Arial MT"/>
                <a:cs typeface="Arial MT"/>
              </a:rPr>
              <a:t>lower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levels</a:t>
            </a:r>
            <a:endParaRPr sz="2800">
              <a:latin typeface="Arial MT"/>
              <a:cs typeface="Arial MT"/>
            </a:endParaRPr>
          </a:p>
          <a:p>
            <a:pPr marL="756285" marR="5080" lvl="1" indent="-287020">
              <a:lnSpc>
                <a:spcPts val="2690"/>
              </a:lnSpc>
              <a:spcBef>
                <a:spcPts val="64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Simplifies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replacement,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but</a:t>
            </a:r>
            <a:r>
              <a:rPr sz="2800" spc="-5" dirty="0">
                <a:latin typeface="Arial MT"/>
                <a:cs typeface="Arial MT"/>
              </a:rPr>
              <a:t> may </a:t>
            </a:r>
            <a:r>
              <a:rPr sz="2800" dirty="0">
                <a:latin typeface="Arial MT"/>
                <a:cs typeface="Arial MT"/>
              </a:rPr>
              <a:t>require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buffer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Write-back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1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Update</a:t>
            </a:r>
            <a:r>
              <a:rPr sz="2800" dirty="0">
                <a:latin typeface="Arial MT"/>
                <a:cs typeface="Arial MT"/>
              </a:rPr>
              <a:t> upper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level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only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Update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lower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level </a:t>
            </a:r>
            <a:r>
              <a:rPr sz="2800" spc="-5" dirty="0">
                <a:latin typeface="Arial MT"/>
                <a:cs typeface="Arial MT"/>
              </a:rPr>
              <a:t>when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 </a:t>
            </a:r>
            <a:r>
              <a:rPr sz="2800" dirty="0">
                <a:latin typeface="Arial MT"/>
                <a:cs typeface="Arial MT"/>
              </a:rPr>
              <a:t>replaced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ts val="3350"/>
              </a:lnSpc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Need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keep</a:t>
            </a:r>
            <a:r>
              <a:rPr sz="2800" spc="-5" dirty="0">
                <a:latin typeface="Arial MT"/>
                <a:cs typeface="Arial MT"/>
              </a:rPr>
              <a:t> more</a:t>
            </a:r>
            <a:r>
              <a:rPr sz="2800" dirty="0">
                <a:latin typeface="Arial MT"/>
                <a:cs typeface="Arial MT"/>
              </a:rPr>
              <a:t> state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829"/>
              </a:lnSpc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Virtual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endParaRPr sz="3200">
              <a:latin typeface="Arial MT"/>
              <a:cs typeface="Arial MT"/>
            </a:endParaRPr>
          </a:p>
          <a:p>
            <a:pPr marL="756285" marR="344805" lvl="1" indent="-287020">
              <a:lnSpc>
                <a:spcPct val="8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Only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write-back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 </a:t>
            </a:r>
            <a:r>
              <a:rPr sz="2800" dirty="0">
                <a:latin typeface="Arial MT"/>
                <a:cs typeface="Arial MT"/>
              </a:rPr>
              <a:t>feasible, given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disk</a:t>
            </a:r>
            <a:r>
              <a:rPr sz="2800" spc="-5" dirty="0">
                <a:latin typeface="Arial MT"/>
                <a:cs typeface="Arial MT"/>
              </a:rPr>
              <a:t> write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latency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936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Sources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spc="-5" dirty="0"/>
              <a:t>Misses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69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802"/>
            <a:ext cx="8086725" cy="48406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Compulsory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misses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(aka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cold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start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misses)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5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First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 a </a:t>
            </a:r>
            <a:r>
              <a:rPr sz="2800" dirty="0">
                <a:latin typeface="Arial MT"/>
                <a:cs typeface="Arial MT"/>
              </a:rPr>
              <a:t>block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Capacity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misses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5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Due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finite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size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4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replaced block</a:t>
            </a:r>
            <a:r>
              <a:rPr sz="2800" spc="-5" dirty="0">
                <a:latin typeface="Arial MT"/>
                <a:cs typeface="Arial MT"/>
              </a:rPr>
              <a:t> is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later accessed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again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Conflict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misses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(aka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collision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misses)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 </a:t>
            </a:r>
            <a:r>
              <a:rPr sz="2800" dirty="0">
                <a:latin typeface="Arial MT"/>
                <a:cs typeface="Arial MT"/>
              </a:rPr>
              <a:t>non-fully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associative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cache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3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Due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competition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entries</a:t>
            </a:r>
            <a:r>
              <a:rPr sz="2800" spc="-5" dirty="0">
                <a:latin typeface="Arial MT"/>
                <a:cs typeface="Arial MT"/>
              </a:rPr>
              <a:t> in a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set</a:t>
            </a:r>
            <a:endParaRPr sz="2800">
              <a:latin typeface="Arial MT"/>
              <a:cs typeface="Arial MT"/>
            </a:endParaRPr>
          </a:p>
          <a:p>
            <a:pPr marL="756285" marR="38735" lvl="1" indent="-287020">
              <a:lnSpc>
                <a:spcPts val="3020"/>
              </a:lnSpc>
              <a:spcBef>
                <a:spcPts val="72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Would</a:t>
            </a:r>
            <a:r>
              <a:rPr sz="2800" dirty="0">
                <a:latin typeface="Arial MT"/>
                <a:cs typeface="Arial MT"/>
              </a:rPr>
              <a:t> not occur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fully </a:t>
            </a:r>
            <a:r>
              <a:rPr sz="2800" dirty="0">
                <a:latin typeface="Arial MT"/>
                <a:cs typeface="Arial MT"/>
              </a:rPr>
              <a:t>associative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same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total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size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4836" y="3374135"/>
            <a:ext cx="4701540" cy="3396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7105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Direct</a:t>
            </a:r>
            <a:r>
              <a:rPr spc="-20" dirty="0"/>
              <a:t> </a:t>
            </a:r>
            <a:r>
              <a:rPr spc="-5" dirty="0"/>
              <a:t>Mapped</a:t>
            </a:r>
            <a:r>
              <a:rPr spc="-25" dirty="0"/>
              <a:t> </a:t>
            </a:r>
            <a:r>
              <a:rPr spc="-5" dirty="0"/>
              <a:t>Cache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21739" y="1507336"/>
            <a:ext cx="7520940" cy="171005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Location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determined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by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address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Direct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mapped: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only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one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choice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(Block</a:t>
            </a:r>
            <a:r>
              <a:rPr sz="2800" dirty="0">
                <a:latin typeface="Arial MT"/>
                <a:cs typeface="Arial MT"/>
              </a:rPr>
              <a:t> address) </a:t>
            </a:r>
            <a:r>
              <a:rPr sz="2800" spc="-5" dirty="0">
                <a:latin typeface="Arial MT"/>
                <a:cs typeface="Arial MT"/>
              </a:rPr>
              <a:t>modulo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(#Blocks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cache)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2793" y="4269738"/>
            <a:ext cx="2583815" cy="1817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321945" indent="-342900">
              <a:lnSpc>
                <a:spcPct val="100000"/>
              </a:lnSpc>
              <a:spcBef>
                <a:spcPts val="95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#Blocks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power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2</a:t>
            </a:r>
            <a:endParaRPr sz="28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67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Use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low-order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address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bits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9063607" y="2438400"/>
            <a:ext cx="609600" cy="2362200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9492" y="177246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7727" y="694435"/>
            <a:ext cx="661098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15" dirty="0"/>
              <a:t> </a:t>
            </a:r>
            <a:r>
              <a:rPr spc="-5" dirty="0"/>
              <a:t>Design</a:t>
            </a:r>
            <a:r>
              <a:rPr spc="-15" dirty="0"/>
              <a:t> </a:t>
            </a:r>
            <a:r>
              <a:rPr spc="-5" dirty="0"/>
              <a:t>Trade-offs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70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27759" y="1985772"/>
          <a:ext cx="8136890" cy="3832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3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85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Design</a:t>
                      </a:r>
                      <a:r>
                        <a:rPr sz="20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change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Effect</a:t>
                      </a:r>
                      <a:r>
                        <a:rPr sz="20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20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miss</a:t>
                      </a:r>
                      <a:r>
                        <a:rPr sz="20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rate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1098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Negative performance </a:t>
                      </a:r>
                      <a:r>
                        <a:rPr sz="2000" spc="-5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effect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56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Increase</a:t>
                      </a:r>
                      <a:r>
                        <a:rPr sz="20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20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size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2133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Decrease</a:t>
                      </a:r>
                      <a:r>
                        <a:rPr sz="2000" spc="-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capacity </a:t>
                      </a:r>
                      <a:r>
                        <a:rPr sz="2000" spc="-5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misses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2381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May</a:t>
                      </a:r>
                      <a:r>
                        <a:rPr sz="2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increase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access </a:t>
                      </a:r>
                      <a:r>
                        <a:rPr sz="2000" spc="-5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time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85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Increase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associativity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6629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Decrease</a:t>
                      </a:r>
                      <a:r>
                        <a:rPr sz="2000" spc="-11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conflict </a:t>
                      </a:r>
                      <a:r>
                        <a:rPr sz="2000" spc="-5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misses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2381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May</a:t>
                      </a:r>
                      <a:r>
                        <a:rPr sz="2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increase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access </a:t>
                      </a:r>
                      <a:r>
                        <a:rPr sz="2000" spc="-5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time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58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Increase</a:t>
                      </a:r>
                      <a:r>
                        <a:rPr sz="20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block</a:t>
                      </a:r>
                      <a:r>
                        <a:rPr sz="20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size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524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Decrease</a:t>
                      </a:r>
                      <a:r>
                        <a:rPr sz="2000" spc="-1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compulsory </a:t>
                      </a:r>
                      <a:r>
                        <a:rPr sz="2000" spc="-5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misses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1047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Increases miss 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penalty.</a:t>
                      </a:r>
                      <a:r>
                        <a:rPr sz="2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20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very</a:t>
                      </a:r>
                      <a:r>
                        <a:rPr sz="2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large </a:t>
                      </a:r>
                      <a:r>
                        <a:rPr sz="2000" spc="-5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block size, may 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increase</a:t>
                      </a:r>
                      <a:r>
                        <a:rPr sz="2000" spc="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miss</a:t>
                      </a:r>
                      <a:r>
                        <a:rPr sz="2000" spc="1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rate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 due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pollution.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4697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Virtual</a:t>
            </a:r>
            <a:r>
              <a:rPr spc="-40" dirty="0"/>
              <a:t> </a:t>
            </a:r>
            <a:r>
              <a:rPr spc="-5" dirty="0"/>
              <a:t>Machines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607311"/>
            <a:ext cx="8012430" cy="4977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Host </a:t>
            </a:r>
            <a:r>
              <a:rPr sz="2800" dirty="0">
                <a:latin typeface="Arial MT"/>
                <a:cs typeface="Arial MT"/>
              </a:rPr>
              <a:t>computer </a:t>
            </a:r>
            <a:r>
              <a:rPr sz="2800" spc="-5" dirty="0">
                <a:latin typeface="Arial MT"/>
                <a:cs typeface="Arial MT"/>
              </a:rPr>
              <a:t>emulates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guest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operating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system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 machine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resources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9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Improved isolation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multiple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guests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Avoids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security and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reliability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problems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8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Aids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sharing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resources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Virtualization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has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some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performance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impact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9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Feasible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modern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high-performance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comptuers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Examples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9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IBM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VM/370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(1970s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technology!)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VMWare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Microsoft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Virtual PC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5440" y="457200"/>
            <a:ext cx="365760" cy="2382520"/>
          </a:xfrm>
          <a:custGeom>
            <a:avLst/>
            <a:gdLst/>
            <a:ahLst/>
            <a:cxnLst/>
            <a:rect l="l" t="t" r="r" b="b"/>
            <a:pathLst>
              <a:path w="365759" h="2382520">
                <a:moveTo>
                  <a:pt x="365759" y="2382011"/>
                </a:moveTo>
                <a:lnTo>
                  <a:pt x="365759" y="0"/>
                </a:lnTo>
                <a:lnTo>
                  <a:pt x="0" y="0"/>
                </a:lnTo>
                <a:lnTo>
                  <a:pt x="0" y="2382011"/>
                </a:lnTo>
                <a:lnTo>
                  <a:pt x="365759" y="2382011"/>
                </a:lnTo>
                <a:close/>
              </a:path>
            </a:pathLst>
          </a:custGeom>
          <a:solidFill>
            <a:srgbClr val="9EC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73352" y="535939"/>
            <a:ext cx="281305" cy="221615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§5.6</a:t>
            </a:r>
            <a:r>
              <a:rPr sz="1800" spc="-3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CEAAC"/>
                </a:solidFill>
                <a:latin typeface="Arial MT"/>
                <a:cs typeface="Arial MT"/>
              </a:rPr>
              <a:t>Virtual</a:t>
            </a:r>
            <a:r>
              <a:rPr sz="1800" spc="-1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Machines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63633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Virtual</a:t>
            </a:r>
            <a:r>
              <a:rPr spc="-15" dirty="0"/>
              <a:t> </a:t>
            </a:r>
            <a:r>
              <a:rPr spc="-5" dirty="0"/>
              <a:t>Machine</a:t>
            </a:r>
            <a:r>
              <a:rPr spc="-10" dirty="0"/>
              <a:t> </a:t>
            </a:r>
            <a:r>
              <a:rPr spc="-5" dirty="0"/>
              <a:t>Monitor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72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55495"/>
            <a:ext cx="8083550" cy="47955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marR="1604645" indent="-342900">
              <a:lnSpc>
                <a:spcPts val="3460"/>
              </a:lnSpc>
              <a:spcBef>
                <a:spcPts val="53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Maps virtual resources to physical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resources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9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Memory,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I/O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devices,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CPUs</a:t>
            </a:r>
            <a:endParaRPr sz="2800">
              <a:latin typeface="Arial MT"/>
              <a:cs typeface="Arial MT"/>
            </a:endParaRPr>
          </a:p>
          <a:p>
            <a:pPr marL="354965" marR="5080" indent="-342900">
              <a:lnSpc>
                <a:spcPts val="3460"/>
              </a:lnSpc>
              <a:spcBef>
                <a:spcPts val="8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Guest code runs on native machine in user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mode</a:t>
            </a:r>
            <a:endParaRPr sz="3200">
              <a:latin typeface="Arial MT"/>
              <a:cs typeface="Arial MT"/>
            </a:endParaRPr>
          </a:p>
          <a:p>
            <a:pPr marL="756285" marR="369570" lvl="1" indent="-287020">
              <a:lnSpc>
                <a:spcPts val="3020"/>
              </a:lnSpc>
              <a:spcBef>
                <a:spcPts val="68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Traps to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VMM</a:t>
            </a:r>
            <a:r>
              <a:rPr sz="2800" dirty="0">
                <a:latin typeface="Arial MT"/>
                <a:cs typeface="Arial MT"/>
              </a:rPr>
              <a:t> on privileged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instructions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 </a:t>
            </a:r>
            <a:r>
              <a:rPr sz="2800" dirty="0">
                <a:latin typeface="Arial MT"/>
                <a:cs typeface="Arial MT"/>
              </a:rPr>
              <a:t>protected resources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Guest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OS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may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different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from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host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OS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VMM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handles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real I/O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devices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Emulates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generic virtual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I/O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devices for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guest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8562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Example:</a:t>
            </a:r>
            <a:r>
              <a:rPr spc="-10" dirty="0"/>
              <a:t> </a:t>
            </a:r>
            <a:r>
              <a:rPr spc="-5" dirty="0"/>
              <a:t>Timer Virtualization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73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8032750" cy="511556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native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machine,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on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timer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interrupt</a:t>
            </a:r>
            <a:endParaRPr sz="3200">
              <a:latin typeface="Arial MT"/>
              <a:cs typeface="Arial MT"/>
            </a:endParaRPr>
          </a:p>
          <a:p>
            <a:pPr marL="756285" marR="378460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OS </a:t>
            </a:r>
            <a:r>
              <a:rPr sz="2800" dirty="0">
                <a:latin typeface="Arial MT"/>
                <a:cs typeface="Arial MT"/>
              </a:rPr>
              <a:t>suspends current process, handles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interrupt,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selects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 </a:t>
            </a:r>
            <a:r>
              <a:rPr sz="2800" spc="-5" dirty="0">
                <a:latin typeface="Arial MT"/>
                <a:cs typeface="Arial MT"/>
              </a:rPr>
              <a:t>resumes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next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process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With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Virtual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Machine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Monitor</a:t>
            </a:r>
            <a:endParaRPr sz="3200">
              <a:latin typeface="Arial MT"/>
              <a:cs typeface="Arial MT"/>
            </a:endParaRPr>
          </a:p>
          <a:p>
            <a:pPr marL="756285" marR="22860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VMM</a:t>
            </a:r>
            <a:r>
              <a:rPr sz="2800" dirty="0">
                <a:latin typeface="Arial MT"/>
                <a:cs typeface="Arial MT"/>
              </a:rPr>
              <a:t> suspends current</a:t>
            </a:r>
            <a:r>
              <a:rPr sz="2800" spc="-10" dirty="0">
                <a:latin typeface="Arial MT"/>
                <a:cs typeface="Arial MT"/>
              </a:rPr>
              <a:t> VM,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handles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interrupt,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selects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resumes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next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VM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If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VM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requires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timer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interrupts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VMM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emulates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 virtual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timer</a:t>
            </a:r>
            <a:endParaRPr sz="28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Emulates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interrupt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VM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when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physical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timer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interrupt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occurs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62369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Instruction</a:t>
            </a:r>
            <a:r>
              <a:rPr spc="-25" dirty="0"/>
              <a:t> </a:t>
            </a:r>
            <a:r>
              <a:rPr dirty="0"/>
              <a:t>Set</a:t>
            </a:r>
            <a:r>
              <a:rPr spc="-25" dirty="0"/>
              <a:t> </a:t>
            </a:r>
            <a:r>
              <a:rPr spc="-5" dirty="0"/>
              <a:t>Support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7336"/>
            <a:ext cx="7660005" cy="48431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User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and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System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modes</a:t>
            </a:r>
            <a:endParaRPr sz="3200">
              <a:latin typeface="Arial MT"/>
              <a:cs typeface="Arial MT"/>
            </a:endParaRPr>
          </a:p>
          <a:p>
            <a:pPr marL="354965" marR="346710" indent="-342900">
              <a:lnSpc>
                <a:spcPts val="3460"/>
              </a:lnSpc>
              <a:spcBef>
                <a:spcPts val="82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Privileged instructions only available in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system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mode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9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Trap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system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if </a:t>
            </a:r>
            <a:r>
              <a:rPr sz="2800" dirty="0">
                <a:latin typeface="Arial MT"/>
                <a:cs typeface="Arial MT"/>
              </a:rPr>
              <a:t>executed</a:t>
            </a:r>
            <a:r>
              <a:rPr sz="2800" spc="-5" dirty="0">
                <a:latin typeface="Arial MT"/>
                <a:cs typeface="Arial MT"/>
              </a:rPr>
              <a:t> in</a:t>
            </a:r>
            <a:r>
              <a:rPr sz="2800" dirty="0">
                <a:latin typeface="Arial MT"/>
                <a:cs typeface="Arial MT"/>
              </a:rPr>
              <a:t> user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mode</a:t>
            </a:r>
            <a:endParaRPr sz="2800">
              <a:latin typeface="Arial MT"/>
              <a:cs typeface="Arial MT"/>
            </a:endParaRPr>
          </a:p>
          <a:p>
            <a:pPr marL="354965" marR="499109" indent="-342900">
              <a:lnSpc>
                <a:spcPts val="3460"/>
              </a:lnSpc>
              <a:spcBef>
                <a:spcPts val="8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All physical resources only accessible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using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privileged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instructions</a:t>
            </a:r>
            <a:endParaRPr sz="3200">
              <a:latin typeface="Arial MT"/>
              <a:cs typeface="Arial MT"/>
            </a:endParaRPr>
          </a:p>
          <a:p>
            <a:pPr marL="756285" marR="5080" lvl="1" indent="-287020">
              <a:lnSpc>
                <a:spcPts val="3020"/>
              </a:lnSpc>
              <a:spcBef>
                <a:spcPts val="68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Including page tables, interrupt controls, </a:t>
            </a:r>
            <a:r>
              <a:rPr sz="2800" spc="-5" dirty="0">
                <a:latin typeface="Arial MT"/>
                <a:cs typeface="Arial MT"/>
              </a:rPr>
              <a:t>I/O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registers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Renaissance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virtualization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support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Current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ISAs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(e.g.,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x86)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adapting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38461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45" dirty="0"/>
              <a:t> </a:t>
            </a:r>
            <a:r>
              <a:rPr spc="-5" dirty="0"/>
              <a:t>Control</a:t>
            </a:r>
          </a:p>
        </p:txBody>
      </p:sp>
      <p:sp>
        <p:nvSpPr>
          <p:cNvPr id="3" name="object 3"/>
          <p:cNvSpPr/>
          <p:nvPr/>
        </p:nvSpPr>
        <p:spPr>
          <a:xfrm>
            <a:off x="9235440" y="457200"/>
            <a:ext cx="365760" cy="6370320"/>
          </a:xfrm>
          <a:custGeom>
            <a:avLst/>
            <a:gdLst/>
            <a:ahLst/>
            <a:cxnLst/>
            <a:rect l="l" t="t" r="r" b="b"/>
            <a:pathLst>
              <a:path w="365759" h="6370320">
                <a:moveTo>
                  <a:pt x="365759" y="6370319"/>
                </a:moveTo>
                <a:lnTo>
                  <a:pt x="365759" y="0"/>
                </a:lnTo>
                <a:lnTo>
                  <a:pt x="0" y="0"/>
                </a:lnTo>
                <a:lnTo>
                  <a:pt x="0" y="6370319"/>
                </a:lnTo>
                <a:lnTo>
                  <a:pt x="365759" y="6370319"/>
                </a:lnTo>
                <a:close/>
              </a:path>
            </a:pathLst>
          </a:custGeom>
          <a:solidFill>
            <a:srgbClr val="9EC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73352" y="535939"/>
            <a:ext cx="281305" cy="61836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§5.7 Using</a:t>
            </a:r>
            <a:r>
              <a:rPr sz="1800" spc="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AAC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 Finite</a:t>
            </a:r>
            <a:r>
              <a:rPr sz="1800" spc="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State</a:t>
            </a:r>
            <a:r>
              <a:rPr sz="1800" spc="-1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Machine</a:t>
            </a:r>
            <a:r>
              <a:rPr sz="1800" spc="2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AAC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Control</a:t>
            </a:r>
            <a:r>
              <a:rPr sz="1800" spc="-8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AAC"/>
                </a:solidFill>
                <a:latin typeface="Arial MT"/>
                <a:cs typeface="Arial MT"/>
              </a:rPr>
              <a:t>A</a:t>
            </a:r>
            <a:r>
              <a:rPr sz="1800" spc="-10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Simple</a:t>
            </a:r>
            <a:r>
              <a:rPr sz="1800" spc="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Cache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8548" y="5740920"/>
            <a:ext cx="5131435" cy="452755"/>
          </a:xfrm>
          <a:custGeom>
            <a:avLst/>
            <a:gdLst/>
            <a:ahLst/>
            <a:cxnLst/>
            <a:rect l="l" t="t" r="r" b="b"/>
            <a:pathLst>
              <a:path w="5131434" h="452754">
                <a:moveTo>
                  <a:pt x="5131308" y="0"/>
                </a:moveTo>
                <a:lnTo>
                  <a:pt x="5113020" y="0"/>
                </a:lnTo>
                <a:lnTo>
                  <a:pt x="5113020" y="19812"/>
                </a:lnTo>
                <a:lnTo>
                  <a:pt x="5113020" y="434340"/>
                </a:lnTo>
                <a:lnTo>
                  <a:pt x="4123944" y="434340"/>
                </a:lnTo>
                <a:lnTo>
                  <a:pt x="4123944" y="19812"/>
                </a:lnTo>
                <a:lnTo>
                  <a:pt x="5113020" y="19812"/>
                </a:lnTo>
                <a:lnTo>
                  <a:pt x="5113020" y="0"/>
                </a:lnTo>
                <a:lnTo>
                  <a:pt x="4123944" y="0"/>
                </a:lnTo>
                <a:lnTo>
                  <a:pt x="4104132" y="0"/>
                </a:lnTo>
                <a:lnTo>
                  <a:pt x="4104132" y="19812"/>
                </a:lnTo>
                <a:lnTo>
                  <a:pt x="4104132" y="434340"/>
                </a:lnTo>
                <a:lnTo>
                  <a:pt x="2508504" y="434340"/>
                </a:lnTo>
                <a:lnTo>
                  <a:pt x="2508504" y="19812"/>
                </a:lnTo>
                <a:lnTo>
                  <a:pt x="4104132" y="19812"/>
                </a:lnTo>
                <a:lnTo>
                  <a:pt x="4104132" y="0"/>
                </a:lnTo>
                <a:lnTo>
                  <a:pt x="2508504" y="0"/>
                </a:lnTo>
                <a:lnTo>
                  <a:pt x="2490216" y="0"/>
                </a:lnTo>
                <a:lnTo>
                  <a:pt x="2490216" y="19812"/>
                </a:lnTo>
                <a:lnTo>
                  <a:pt x="2490216" y="434340"/>
                </a:lnTo>
                <a:lnTo>
                  <a:pt x="18288" y="434340"/>
                </a:lnTo>
                <a:lnTo>
                  <a:pt x="18288" y="19812"/>
                </a:lnTo>
                <a:lnTo>
                  <a:pt x="2490216" y="19812"/>
                </a:lnTo>
                <a:lnTo>
                  <a:pt x="2490216" y="0"/>
                </a:lnTo>
                <a:lnTo>
                  <a:pt x="0" y="0"/>
                </a:lnTo>
                <a:lnTo>
                  <a:pt x="0" y="452628"/>
                </a:lnTo>
                <a:lnTo>
                  <a:pt x="9144" y="452628"/>
                </a:lnTo>
                <a:lnTo>
                  <a:pt x="18288" y="452628"/>
                </a:lnTo>
                <a:lnTo>
                  <a:pt x="5131308" y="452628"/>
                </a:lnTo>
                <a:lnTo>
                  <a:pt x="5131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1739" y="1519603"/>
            <a:ext cx="6276340" cy="420687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Example </a:t>
            </a:r>
            <a:r>
              <a:rPr sz="2800" dirty="0">
                <a:latin typeface="Arial MT"/>
                <a:cs typeface="Arial MT"/>
              </a:rPr>
              <a:t>cache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characteristics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9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Direct-mapped,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write-back,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write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allocate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8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Block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size: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</a:t>
            </a:r>
            <a:r>
              <a:rPr sz="2400" spc="-5" dirty="0">
                <a:latin typeface="Arial MT"/>
                <a:cs typeface="Arial MT"/>
              </a:rPr>
              <a:t> words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(16 bytes)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Cache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size: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16 KB (1024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blocks)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32-bit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byte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addresses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Valid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bit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dirty bit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 block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Blocking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cache</a:t>
            </a:r>
            <a:endParaRPr sz="24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065" algn="l"/>
                <a:tab pos="1155700" algn="l"/>
              </a:tabLst>
            </a:pPr>
            <a:r>
              <a:rPr sz="2000" dirty="0">
                <a:latin typeface="Arial MT"/>
                <a:cs typeface="Arial MT"/>
              </a:rPr>
              <a:t>CPU</a:t>
            </a:r>
            <a:r>
              <a:rPr sz="2000" spc="-5" dirty="0">
                <a:latin typeface="Arial MT"/>
                <a:cs typeface="Arial MT"/>
              </a:rPr>
              <a:t> waits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until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Arial MT"/>
              <a:cs typeface="Arial MT"/>
            </a:endParaRPr>
          </a:p>
          <a:p>
            <a:pPr marL="948055">
              <a:lnSpc>
                <a:spcPct val="100000"/>
              </a:lnSpc>
              <a:tabLst>
                <a:tab pos="3108960" algn="l"/>
                <a:tab pos="4716780" algn="l"/>
                <a:tab pos="5070475" algn="l"/>
                <a:tab pos="5862955" algn="l"/>
              </a:tabLst>
            </a:pPr>
            <a:r>
              <a:rPr sz="1800" spc="-5" dirty="0">
                <a:latin typeface="Arial MT"/>
                <a:cs typeface="Arial MT"/>
              </a:rPr>
              <a:t>31	10</a:t>
            </a:r>
            <a:r>
              <a:rPr sz="1800" spc="2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9	4	3	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75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299705" y="5716521"/>
            <a:ext cx="834390" cy="74739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2400" spc="-10" dirty="0">
                <a:latin typeface="Arial MT"/>
                <a:cs typeface="Arial MT"/>
              </a:rPr>
              <a:t>Offset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Arial MT"/>
                <a:cs typeface="Arial MT"/>
              </a:rPr>
              <a:t>4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21069" y="5716521"/>
            <a:ext cx="770890" cy="74739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400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nde</a:t>
            </a:r>
            <a:r>
              <a:rPr sz="240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  <a:p>
            <a:pPr marL="29209">
              <a:lnSpc>
                <a:spcPct val="100000"/>
              </a:lnSpc>
              <a:spcBef>
                <a:spcPts val="275"/>
              </a:spcBef>
            </a:pPr>
            <a:r>
              <a:rPr sz="1800" spc="-5" dirty="0">
                <a:latin typeface="Arial MT"/>
                <a:cs typeface="Arial MT"/>
              </a:rPr>
              <a:t>10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23106" y="5716521"/>
            <a:ext cx="697865" cy="74739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65"/>
              </a:spcBef>
            </a:pPr>
            <a:r>
              <a:rPr sz="2400" spc="-95" dirty="0">
                <a:latin typeface="Arial MT"/>
                <a:cs typeface="Arial MT"/>
              </a:rPr>
              <a:t>Tag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800" spc="-5" dirty="0">
                <a:latin typeface="Arial MT"/>
                <a:cs typeface="Arial MT"/>
              </a:rPr>
              <a:t>18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bits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5002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Interface</a:t>
            </a:r>
            <a:r>
              <a:rPr spc="-45" dirty="0"/>
              <a:t> </a:t>
            </a:r>
            <a:r>
              <a:rPr spc="-5" dirty="0"/>
              <a:t>Signals</a:t>
            </a:r>
          </a:p>
        </p:txBody>
      </p:sp>
      <p:sp>
        <p:nvSpPr>
          <p:cNvPr id="3" name="object 3"/>
          <p:cNvSpPr/>
          <p:nvPr/>
        </p:nvSpPr>
        <p:spPr>
          <a:xfrm>
            <a:off x="4655820" y="2359152"/>
            <a:ext cx="1181100" cy="2982595"/>
          </a:xfrm>
          <a:custGeom>
            <a:avLst/>
            <a:gdLst/>
            <a:ahLst/>
            <a:cxnLst/>
            <a:rect l="l" t="t" r="r" b="b"/>
            <a:pathLst>
              <a:path w="1181100" h="2982595">
                <a:moveTo>
                  <a:pt x="1181100" y="2982468"/>
                </a:moveTo>
                <a:lnTo>
                  <a:pt x="1181100" y="0"/>
                </a:lnTo>
                <a:lnTo>
                  <a:pt x="0" y="0"/>
                </a:lnTo>
                <a:lnTo>
                  <a:pt x="0" y="2982468"/>
                </a:lnTo>
                <a:lnTo>
                  <a:pt x="13716" y="2982468"/>
                </a:lnTo>
                <a:lnTo>
                  <a:pt x="13716" y="28956"/>
                </a:lnTo>
                <a:lnTo>
                  <a:pt x="27432" y="15240"/>
                </a:lnTo>
                <a:lnTo>
                  <a:pt x="27432" y="28956"/>
                </a:lnTo>
                <a:lnTo>
                  <a:pt x="1152144" y="28956"/>
                </a:lnTo>
                <a:lnTo>
                  <a:pt x="1152144" y="15240"/>
                </a:lnTo>
                <a:lnTo>
                  <a:pt x="1165860" y="28956"/>
                </a:lnTo>
                <a:lnTo>
                  <a:pt x="1165860" y="2982468"/>
                </a:lnTo>
                <a:lnTo>
                  <a:pt x="1181100" y="2982468"/>
                </a:lnTo>
                <a:close/>
              </a:path>
              <a:path w="1181100" h="2982595">
                <a:moveTo>
                  <a:pt x="27432" y="28956"/>
                </a:moveTo>
                <a:lnTo>
                  <a:pt x="27432" y="15240"/>
                </a:lnTo>
                <a:lnTo>
                  <a:pt x="13716" y="28956"/>
                </a:lnTo>
                <a:lnTo>
                  <a:pt x="27432" y="28956"/>
                </a:lnTo>
                <a:close/>
              </a:path>
              <a:path w="1181100" h="2982595">
                <a:moveTo>
                  <a:pt x="27432" y="2953512"/>
                </a:moveTo>
                <a:lnTo>
                  <a:pt x="27432" y="28956"/>
                </a:lnTo>
                <a:lnTo>
                  <a:pt x="13716" y="28956"/>
                </a:lnTo>
                <a:lnTo>
                  <a:pt x="13716" y="2953512"/>
                </a:lnTo>
                <a:lnTo>
                  <a:pt x="27432" y="2953512"/>
                </a:lnTo>
                <a:close/>
              </a:path>
              <a:path w="1181100" h="2982595">
                <a:moveTo>
                  <a:pt x="1165860" y="2953512"/>
                </a:moveTo>
                <a:lnTo>
                  <a:pt x="13716" y="2953512"/>
                </a:lnTo>
                <a:lnTo>
                  <a:pt x="27432" y="2967228"/>
                </a:lnTo>
                <a:lnTo>
                  <a:pt x="27432" y="2982468"/>
                </a:lnTo>
                <a:lnTo>
                  <a:pt x="1152144" y="2982468"/>
                </a:lnTo>
                <a:lnTo>
                  <a:pt x="1152144" y="2967228"/>
                </a:lnTo>
                <a:lnTo>
                  <a:pt x="1165860" y="2953512"/>
                </a:lnTo>
                <a:close/>
              </a:path>
              <a:path w="1181100" h="2982595">
                <a:moveTo>
                  <a:pt x="27432" y="2982468"/>
                </a:moveTo>
                <a:lnTo>
                  <a:pt x="27432" y="2967228"/>
                </a:lnTo>
                <a:lnTo>
                  <a:pt x="13716" y="2953512"/>
                </a:lnTo>
                <a:lnTo>
                  <a:pt x="13716" y="2982468"/>
                </a:lnTo>
                <a:lnTo>
                  <a:pt x="27432" y="2982468"/>
                </a:lnTo>
                <a:close/>
              </a:path>
              <a:path w="1181100" h="2982595">
                <a:moveTo>
                  <a:pt x="1165860" y="28956"/>
                </a:moveTo>
                <a:lnTo>
                  <a:pt x="1152144" y="15240"/>
                </a:lnTo>
                <a:lnTo>
                  <a:pt x="1152144" y="28956"/>
                </a:lnTo>
                <a:lnTo>
                  <a:pt x="1165860" y="28956"/>
                </a:lnTo>
                <a:close/>
              </a:path>
              <a:path w="1181100" h="2982595">
                <a:moveTo>
                  <a:pt x="1165860" y="2953512"/>
                </a:moveTo>
                <a:lnTo>
                  <a:pt x="1165860" y="28956"/>
                </a:lnTo>
                <a:lnTo>
                  <a:pt x="1152144" y="28956"/>
                </a:lnTo>
                <a:lnTo>
                  <a:pt x="1152144" y="2953512"/>
                </a:lnTo>
                <a:lnTo>
                  <a:pt x="1165860" y="2953512"/>
                </a:lnTo>
                <a:close/>
              </a:path>
              <a:path w="1181100" h="2982595">
                <a:moveTo>
                  <a:pt x="1165860" y="2982468"/>
                </a:moveTo>
                <a:lnTo>
                  <a:pt x="1165860" y="2953512"/>
                </a:lnTo>
                <a:lnTo>
                  <a:pt x="1152144" y="2967228"/>
                </a:lnTo>
                <a:lnTo>
                  <a:pt x="1152144" y="2982468"/>
                </a:lnTo>
                <a:lnTo>
                  <a:pt x="1165860" y="2982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03722" y="3693666"/>
            <a:ext cx="684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Ca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h</a:t>
            </a:r>
            <a:r>
              <a:rPr sz="180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2540" y="2430780"/>
            <a:ext cx="1181100" cy="2982595"/>
          </a:xfrm>
          <a:custGeom>
            <a:avLst/>
            <a:gdLst/>
            <a:ahLst/>
            <a:cxnLst/>
            <a:rect l="l" t="t" r="r" b="b"/>
            <a:pathLst>
              <a:path w="1181100" h="2982595">
                <a:moveTo>
                  <a:pt x="1181100" y="2982468"/>
                </a:moveTo>
                <a:lnTo>
                  <a:pt x="1181100" y="0"/>
                </a:lnTo>
                <a:lnTo>
                  <a:pt x="0" y="0"/>
                </a:lnTo>
                <a:lnTo>
                  <a:pt x="0" y="2982468"/>
                </a:lnTo>
                <a:lnTo>
                  <a:pt x="13716" y="2982468"/>
                </a:lnTo>
                <a:lnTo>
                  <a:pt x="13716" y="28956"/>
                </a:lnTo>
                <a:lnTo>
                  <a:pt x="28956" y="15240"/>
                </a:lnTo>
                <a:lnTo>
                  <a:pt x="28956" y="28956"/>
                </a:lnTo>
                <a:lnTo>
                  <a:pt x="1152144" y="28956"/>
                </a:lnTo>
                <a:lnTo>
                  <a:pt x="1152144" y="15240"/>
                </a:lnTo>
                <a:lnTo>
                  <a:pt x="1165860" y="28956"/>
                </a:lnTo>
                <a:lnTo>
                  <a:pt x="1165860" y="2982468"/>
                </a:lnTo>
                <a:lnTo>
                  <a:pt x="1181100" y="2982468"/>
                </a:lnTo>
                <a:close/>
              </a:path>
              <a:path w="1181100" h="2982595">
                <a:moveTo>
                  <a:pt x="28956" y="28956"/>
                </a:moveTo>
                <a:lnTo>
                  <a:pt x="28956" y="15240"/>
                </a:lnTo>
                <a:lnTo>
                  <a:pt x="13716" y="28956"/>
                </a:lnTo>
                <a:lnTo>
                  <a:pt x="28956" y="28956"/>
                </a:lnTo>
                <a:close/>
              </a:path>
              <a:path w="1181100" h="2982595">
                <a:moveTo>
                  <a:pt x="28956" y="2953512"/>
                </a:moveTo>
                <a:lnTo>
                  <a:pt x="28956" y="28956"/>
                </a:lnTo>
                <a:lnTo>
                  <a:pt x="13716" y="28956"/>
                </a:lnTo>
                <a:lnTo>
                  <a:pt x="13716" y="2953512"/>
                </a:lnTo>
                <a:lnTo>
                  <a:pt x="28956" y="2953512"/>
                </a:lnTo>
                <a:close/>
              </a:path>
              <a:path w="1181100" h="2982595">
                <a:moveTo>
                  <a:pt x="1165860" y="2953512"/>
                </a:moveTo>
                <a:lnTo>
                  <a:pt x="13716" y="2953512"/>
                </a:lnTo>
                <a:lnTo>
                  <a:pt x="28956" y="2967228"/>
                </a:lnTo>
                <a:lnTo>
                  <a:pt x="28956" y="2982468"/>
                </a:lnTo>
                <a:lnTo>
                  <a:pt x="1152144" y="2982468"/>
                </a:lnTo>
                <a:lnTo>
                  <a:pt x="1152144" y="2967228"/>
                </a:lnTo>
                <a:lnTo>
                  <a:pt x="1165860" y="2953512"/>
                </a:lnTo>
                <a:close/>
              </a:path>
              <a:path w="1181100" h="2982595">
                <a:moveTo>
                  <a:pt x="28956" y="2982468"/>
                </a:moveTo>
                <a:lnTo>
                  <a:pt x="28956" y="2967228"/>
                </a:lnTo>
                <a:lnTo>
                  <a:pt x="13716" y="2953512"/>
                </a:lnTo>
                <a:lnTo>
                  <a:pt x="13716" y="2982468"/>
                </a:lnTo>
                <a:lnTo>
                  <a:pt x="28956" y="2982468"/>
                </a:lnTo>
                <a:close/>
              </a:path>
              <a:path w="1181100" h="2982595">
                <a:moveTo>
                  <a:pt x="1165860" y="28956"/>
                </a:moveTo>
                <a:lnTo>
                  <a:pt x="1152144" y="15240"/>
                </a:lnTo>
                <a:lnTo>
                  <a:pt x="1152144" y="28956"/>
                </a:lnTo>
                <a:lnTo>
                  <a:pt x="1165860" y="28956"/>
                </a:lnTo>
                <a:close/>
              </a:path>
              <a:path w="1181100" h="2982595">
                <a:moveTo>
                  <a:pt x="1165860" y="2953512"/>
                </a:moveTo>
                <a:lnTo>
                  <a:pt x="1165860" y="28956"/>
                </a:lnTo>
                <a:lnTo>
                  <a:pt x="1152144" y="28956"/>
                </a:lnTo>
                <a:lnTo>
                  <a:pt x="1152144" y="2953512"/>
                </a:lnTo>
                <a:lnTo>
                  <a:pt x="1165860" y="2953512"/>
                </a:lnTo>
                <a:close/>
              </a:path>
              <a:path w="1181100" h="2982595">
                <a:moveTo>
                  <a:pt x="1165860" y="2982468"/>
                </a:moveTo>
                <a:lnTo>
                  <a:pt x="1165860" y="2953512"/>
                </a:lnTo>
                <a:lnTo>
                  <a:pt x="1152144" y="2967228"/>
                </a:lnTo>
                <a:lnTo>
                  <a:pt x="1152144" y="2982468"/>
                </a:lnTo>
                <a:lnTo>
                  <a:pt x="1165860" y="2982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08835" y="3765294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CP</a:t>
            </a:r>
            <a:r>
              <a:rPr sz="1800" dirty="0">
                <a:latin typeface="Arial MT"/>
                <a:cs typeface="Arial MT"/>
              </a:rPr>
              <a:t>U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39100" y="2359152"/>
            <a:ext cx="1181100" cy="2982595"/>
          </a:xfrm>
          <a:custGeom>
            <a:avLst/>
            <a:gdLst/>
            <a:ahLst/>
            <a:cxnLst/>
            <a:rect l="l" t="t" r="r" b="b"/>
            <a:pathLst>
              <a:path w="1181100" h="2982595">
                <a:moveTo>
                  <a:pt x="1181100" y="2982468"/>
                </a:moveTo>
                <a:lnTo>
                  <a:pt x="1181100" y="0"/>
                </a:lnTo>
                <a:lnTo>
                  <a:pt x="0" y="0"/>
                </a:lnTo>
                <a:lnTo>
                  <a:pt x="0" y="2982468"/>
                </a:lnTo>
                <a:lnTo>
                  <a:pt x="15240" y="2982468"/>
                </a:lnTo>
                <a:lnTo>
                  <a:pt x="15240" y="28956"/>
                </a:lnTo>
                <a:lnTo>
                  <a:pt x="28956" y="15240"/>
                </a:lnTo>
                <a:lnTo>
                  <a:pt x="28956" y="28956"/>
                </a:lnTo>
                <a:lnTo>
                  <a:pt x="1153668" y="28956"/>
                </a:lnTo>
                <a:lnTo>
                  <a:pt x="1153668" y="15240"/>
                </a:lnTo>
                <a:lnTo>
                  <a:pt x="1167384" y="28956"/>
                </a:lnTo>
                <a:lnTo>
                  <a:pt x="1167384" y="2982468"/>
                </a:lnTo>
                <a:lnTo>
                  <a:pt x="1181100" y="2982468"/>
                </a:lnTo>
                <a:close/>
              </a:path>
              <a:path w="1181100" h="2982595">
                <a:moveTo>
                  <a:pt x="28956" y="28956"/>
                </a:moveTo>
                <a:lnTo>
                  <a:pt x="28956" y="15240"/>
                </a:lnTo>
                <a:lnTo>
                  <a:pt x="15240" y="28956"/>
                </a:lnTo>
                <a:lnTo>
                  <a:pt x="28956" y="28956"/>
                </a:lnTo>
                <a:close/>
              </a:path>
              <a:path w="1181100" h="2982595">
                <a:moveTo>
                  <a:pt x="28956" y="2953512"/>
                </a:moveTo>
                <a:lnTo>
                  <a:pt x="28956" y="28956"/>
                </a:lnTo>
                <a:lnTo>
                  <a:pt x="15240" y="28956"/>
                </a:lnTo>
                <a:lnTo>
                  <a:pt x="15240" y="2953512"/>
                </a:lnTo>
                <a:lnTo>
                  <a:pt x="28956" y="2953512"/>
                </a:lnTo>
                <a:close/>
              </a:path>
              <a:path w="1181100" h="2982595">
                <a:moveTo>
                  <a:pt x="1167384" y="2953512"/>
                </a:moveTo>
                <a:lnTo>
                  <a:pt x="15240" y="2953512"/>
                </a:lnTo>
                <a:lnTo>
                  <a:pt x="28956" y="2967228"/>
                </a:lnTo>
                <a:lnTo>
                  <a:pt x="28956" y="2982468"/>
                </a:lnTo>
                <a:lnTo>
                  <a:pt x="1153668" y="2982468"/>
                </a:lnTo>
                <a:lnTo>
                  <a:pt x="1153668" y="2967228"/>
                </a:lnTo>
                <a:lnTo>
                  <a:pt x="1167384" y="2953512"/>
                </a:lnTo>
                <a:close/>
              </a:path>
              <a:path w="1181100" h="2982595">
                <a:moveTo>
                  <a:pt x="28956" y="2982468"/>
                </a:moveTo>
                <a:lnTo>
                  <a:pt x="28956" y="2967228"/>
                </a:lnTo>
                <a:lnTo>
                  <a:pt x="15240" y="2953512"/>
                </a:lnTo>
                <a:lnTo>
                  <a:pt x="15240" y="2982468"/>
                </a:lnTo>
                <a:lnTo>
                  <a:pt x="28956" y="2982468"/>
                </a:lnTo>
                <a:close/>
              </a:path>
              <a:path w="1181100" h="2982595">
                <a:moveTo>
                  <a:pt x="1167384" y="28956"/>
                </a:moveTo>
                <a:lnTo>
                  <a:pt x="1153668" y="15240"/>
                </a:lnTo>
                <a:lnTo>
                  <a:pt x="1153668" y="28956"/>
                </a:lnTo>
                <a:lnTo>
                  <a:pt x="1167384" y="28956"/>
                </a:lnTo>
                <a:close/>
              </a:path>
              <a:path w="1181100" h="2982595">
                <a:moveTo>
                  <a:pt x="1167384" y="2953512"/>
                </a:moveTo>
                <a:lnTo>
                  <a:pt x="1167384" y="28956"/>
                </a:lnTo>
                <a:lnTo>
                  <a:pt x="1153668" y="28956"/>
                </a:lnTo>
                <a:lnTo>
                  <a:pt x="1153668" y="2953512"/>
                </a:lnTo>
                <a:lnTo>
                  <a:pt x="1167384" y="2953512"/>
                </a:lnTo>
                <a:close/>
              </a:path>
              <a:path w="1181100" h="2982595">
                <a:moveTo>
                  <a:pt x="1167384" y="2982468"/>
                </a:moveTo>
                <a:lnTo>
                  <a:pt x="1167384" y="2953512"/>
                </a:lnTo>
                <a:lnTo>
                  <a:pt x="1153668" y="2967228"/>
                </a:lnTo>
                <a:lnTo>
                  <a:pt x="1153668" y="2982468"/>
                </a:lnTo>
                <a:lnTo>
                  <a:pt x="1167384" y="2982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07752" y="3693666"/>
            <a:ext cx="85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36876" y="2767596"/>
            <a:ext cx="2232660" cy="2164080"/>
          </a:xfrm>
          <a:custGeom>
            <a:avLst/>
            <a:gdLst/>
            <a:ahLst/>
            <a:cxnLst/>
            <a:rect l="l" t="t" r="r" b="b"/>
            <a:pathLst>
              <a:path w="2232660" h="2164079">
                <a:moveTo>
                  <a:pt x="2232660" y="2121408"/>
                </a:moveTo>
                <a:lnTo>
                  <a:pt x="76200" y="2121408"/>
                </a:lnTo>
                <a:lnTo>
                  <a:pt x="76200" y="2087880"/>
                </a:lnTo>
                <a:lnTo>
                  <a:pt x="0" y="2125980"/>
                </a:lnTo>
                <a:lnTo>
                  <a:pt x="64008" y="2157984"/>
                </a:lnTo>
                <a:lnTo>
                  <a:pt x="76200" y="2164080"/>
                </a:lnTo>
                <a:lnTo>
                  <a:pt x="76200" y="2130552"/>
                </a:lnTo>
                <a:lnTo>
                  <a:pt x="2232660" y="2130552"/>
                </a:lnTo>
                <a:lnTo>
                  <a:pt x="2232660" y="2121408"/>
                </a:lnTo>
                <a:close/>
              </a:path>
              <a:path w="2232660" h="2164079">
                <a:moveTo>
                  <a:pt x="2232660" y="1684020"/>
                </a:moveTo>
                <a:lnTo>
                  <a:pt x="76200" y="1684020"/>
                </a:lnTo>
                <a:lnTo>
                  <a:pt x="76200" y="1656588"/>
                </a:lnTo>
                <a:lnTo>
                  <a:pt x="0" y="1694688"/>
                </a:lnTo>
                <a:lnTo>
                  <a:pt x="64008" y="1726692"/>
                </a:lnTo>
                <a:lnTo>
                  <a:pt x="76200" y="1732788"/>
                </a:lnTo>
                <a:lnTo>
                  <a:pt x="76200" y="1703832"/>
                </a:lnTo>
                <a:lnTo>
                  <a:pt x="2232660" y="1703832"/>
                </a:lnTo>
                <a:lnTo>
                  <a:pt x="2232660" y="1684020"/>
                </a:lnTo>
                <a:close/>
              </a:path>
              <a:path w="2232660" h="2164079">
                <a:moveTo>
                  <a:pt x="2232660" y="1261872"/>
                </a:moveTo>
                <a:lnTo>
                  <a:pt x="2156460" y="1223772"/>
                </a:lnTo>
                <a:lnTo>
                  <a:pt x="2156460" y="1252728"/>
                </a:lnTo>
                <a:lnTo>
                  <a:pt x="0" y="1252728"/>
                </a:lnTo>
                <a:lnTo>
                  <a:pt x="0" y="1271016"/>
                </a:lnTo>
                <a:lnTo>
                  <a:pt x="2156460" y="1271016"/>
                </a:lnTo>
                <a:lnTo>
                  <a:pt x="2156460" y="1299972"/>
                </a:lnTo>
                <a:lnTo>
                  <a:pt x="2168652" y="1293876"/>
                </a:lnTo>
                <a:lnTo>
                  <a:pt x="2232660" y="1261872"/>
                </a:lnTo>
                <a:close/>
              </a:path>
              <a:path w="2232660" h="2164079">
                <a:moveTo>
                  <a:pt x="2232660" y="830580"/>
                </a:moveTo>
                <a:lnTo>
                  <a:pt x="2156460" y="792480"/>
                </a:lnTo>
                <a:lnTo>
                  <a:pt x="2156460" y="821436"/>
                </a:lnTo>
                <a:lnTo>
                  <a:pt x="0" y="821436"/>
                </a:lnTo>
                <a:lnTo>
                  <a:pt x="0" y="839724"/>
                </a:lnTo>
                <a:lnTo>
                  <a:pt x="2156460" y="839724"/>
                </a:lnTo>
                <a:lnTo>
                  <a:pt x="2156460" y="868680"/>
                </a:lnTo>
                <a:lnTo>
                  <a:pt x="2168652" y="862584"/>
                </a:lnTo>
                <a:lnTo>
                  <a:pt x="2232660" y="830580"/>
                </a:lnTo>
                <a:close/>
              </a:path>
              <a:path w="2232660" h="2164079">
                <a:moveTo>
                  <a:pt x="2232660" y="397764"/>
                </a:moveTo>
                <a:lnTo>
                  <a:pt x="2156460" y="359664"/>
                </a:lnTo>
                <a:lnTo>
                  <a:pt x="2156460" y="391668"/>
                </a:lnTo>
                <a:lnTo>
                  <a:pt x="0" y="391668"/>
                </a:lnTo>
                <a:lnTo>
                  <a:pt x="0" y="402336"/>
                </a:lnTo>
                <a:lnTo>
                  <a:pt x="2156460" y="402336"/>
                </a:lnTo>
                <a:lnTo>
                  <a:pt x="2156460" y="435864"/>
                </a:lnTo>
                <a:lnTo>
                  <a:pt x="2168652" y="429768"/>
                </a:lnTo>
                <a:lnTo>
                  <a:pt x="2232660" y="397764"/>
                </a:lnTo>
                <a:close/>
              </a:path>
              <a:path w="2232660" h="2164079">
                <a:moveTo>
                  <a:pt x="2232660" y="38100"/>
                </a:moveTo>
                <a:lnTo>
                  <a:pt x="2156460" y="0"/>
                </a:lnTo>
                <a:lnTo>
                  <a:pt x="2156460" y="33528"/>
                </a:lnTo>
                <a:lnTo>
                  <a:pt x="0" y="33528"/>
                </a:lnTo>
                <a:lnTo>
                  <a:pt x="0" y="42672"/>
                </a:lnTo>
                <a:lnTo>
                  <a:pt x="2156460" y="42672"/>
                </a:lnTo>
                <a:lnTo>
                  <a:pt x="2156460" y="76200"/>
                </a:lnTo>
                <a:lnTo>
                  <a:pt x="2168652" y="70104"/>
                </a:lnTo>
                <a:lnTo>
                  <a:pt x="223266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33546" y="2456178"/>
            <a:ext cx="1163320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Read</a:t>
            </a:r>
            <a:r>
              <a:rPr sz="1800" dirty="0">
                <a:latin typeface="Arial MT"/>
                <a:cs typeface="Arial MT"/>
              </a:rPr>
              <a:t>/</a:t>
            </a:r>
            <a:r>
              <a:rPr sz="1800" spc="-35" dirty="0">
                <a:latin typeface="Arial MT"/>
                <a:cs typeface="Arial MT"/>
              </a:rPr>
              <a:t>W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te  </a:t>
            </a:r>
            <a:r>
              <a:rPr sz="1800" spc="-30" dirty="0">
                <a:latin typeface="Arial MT"/>
                <a:cs typeface="Arial MT"/>
              </a:rPr>
              <a:t>Valid</a:t>
            </a:r>
            <a:endParaRPr sz="1800">
              <a:latin typeface="Arial MT"/>
              <a:cs typeface="Arial MT"/>
            </a:endParaRPr>
          </a:p>
          <a:p>
            <a:pPr marL="12700" marR="50165">
              <a:lnSpc>
                <a:spcPct val="1574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Address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Write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Read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Ready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10812" y="3521963"/>
            <a:ext cx="151130" cy="1016635"/>
          </a:xfrm>
          <a:custGeom>
            <a:avLst/>
            <a:gdLst/>
            <a:ahLst/>
            <a:cxnLst/>
            <a:rect l="l" t="t" r="r" b="b"/>
            <a:pathLst>
              <a:path w="151129" h="1016635">
                <a:moveTo>
                  <a:pt x="150876" y="871728"/>
                </a:moveTo>
                <a:lnTo>
                  <a:pt x="144780" y="864108"/>
                </a:lnTo>
                <a:lnTo>
                  <a:pt x="0" y="1008888"/>
                </a:lnTo>
                <a:lnTo>
                  <a:pt x="6096" y="1016508"/>
                </a:lnTo>
                <a:lnTo>
                  <a:pt x="150876" y="871728"/>
                </a:lnTo>
                <a:close/>
              </a:path>
              <a:path w="151129" h="1016635">
                <a:moveTo>
                  <a:pt x="150876" y="438912"/>
                </a:moveTo>
                <a:lnTo>
                  <a:pt x="144780" y="431292"/>
                </a:lnTo>
                <a:lnTo>
                  <a:pt x="0" y="576072"/>
                </a:lnTo>
                <a:lnTo>
                  <a:pt x="6096" y="582168"/>
                </a:lnTo>
                <a:lnTo>
                  <a:pt x="150876" y="438912"/>
                </a:lnTo>
                <a:close/>
              </a:path>
              <a:path w="151129" h="1016635">
                <a:moveTo>
                  <a:pt x="150876" y="6096"/>
                </a:moveTo>
                <a:lnTo>
                  <a:pt x="144780" y="0"/>
                </a:lnTo>
                <a:lnTo>
                  <a:pt x="0" y="144780"/>
                </a:lnTo>
                <a:lnTo>
                  <a:pt x="6096" y="150876"/>
                </a:lnTo>
                <a:lnTo>
                  <a:pt x="150876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75250" y="3262374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3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75250" y="3695190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3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75250" y="4129530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3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21680" y="2767596"/>
            <a:ext cx="2232660" cy="2164080"/>
          </a:xfrm>
          <a:custGeom>
            <a:avLst/>
            <a:gdLst/>
            <a:ahLst/>
            <a:cxnLst/>
            <a:rect l="l" t="t" r="r" b="b"/>
            <a:pathLst>
              <a:path w="2232659" h="2164079">
                <a:moveTo>
                  <a:pt x="2232660" y="2121408"/>
                </a:moveTo>
                <a:lnTo>
                  <a:pt x="76200" y="2121408"/>
                </a:lnTo>
                <a:lnTo>
                  <a:pt x="76200" y="2087880"/>
                </a:lnTo>
                <a:lnTo>
                  <a:pt x="0" y="2125980"/>
                </a:lnTo>
                <a:lnTo>
                  <a:pt x="64008" y="2157984"/>
                </a:lnTo>
                <a:lnTo>
                  <a:pt x="76200" y="2164080"/>
                </a:lnTo>
                <a:lnTo>
                  <a:pt x="76200" y="2130552"/>
                </a:lnTo>
                <a:lnTo>
                  <a:pt x="2232660" y="2130552"/>
                </a:lnTo>
                <a:lnTo>
                  <a:pt x="2232660" y="2121408"/>
                </a:lnTo>
                <a:close/>
              </a:path>
              <a:path w="2232659" h="2164079">
                <a:moveTo>
                  <a:pt x="2232660" y="1684020"/>
                </a:moveTo>
                <a:lnTo>
                  <a:pt x="76200" y="1684020"/>
                </a:lnTo>
                <a:lnTo>
                  <a:pt x="76200" y="1656588"/>
                </a:lnTo>
                <a:lnTo>
                  <a:pt x="0" y="1694688"/>
                </a:lnTo>
                <a:lnTo>
                  <a:pt x="64008" y="1726692"/>
                </a:lnTo>
                <a:lnTo>
                  <a:pt x="76200" y="1732788"/>
                </a:lnTo>
                <a:lnTo>
                  <a:pt x="76200" y="1703832"/>
                </a:lnTo>
                <a:lnTo>
                  <a:pt x="2232660" y="1703832"/>
                </a:lnTo>
                <a:lnTo>
                  <a:pt x="2232660" y="1684020"/>
                </a:lnTo>
                <a:close/>
              </a:path>
              <a:path w="2232659" h="2164079">
                <a:moveTo>
                  <a:pt x="2232660" y="1261872"/>
                </a:moveTo>
                <a:lnTo>
                  <a:pt x="2156460" y="1223772"/>
                </a:lnTo>
                <a:lnTo>
                  <a:pt x="2156460" y="1252728"/>
                </a:lnTo>
                <a:lnTo>
                  <a:pt x="0" y="1252728"/>
                </a:lnTo>
                <a:lnTo>
                  <a:pt x="0" y="1271016"/>
                </a:lnTo>
                <a:lnTo>
                  <a:pt x="2156460" y="1271016"/>
                </a:lnTo>
                <a:lnTo>
                  <a:pt x="2156460" y="1299972"/>
                </a:lnTo>
                <a:lnTo>
                  <a:pt x="2168652" y="1293876"/>
                </a:lnTo>
                <a:lnTo>
                  <a:pt x="2232660" y="1261872"/>
                </a:lnTo>
                <a:close/>
              </a:path>
              <a:path w="2232659" h="2164079">
                <a:moveTo>
                  <a:pt x="2232660" y="830580"/>
                </a:moveTo>
                <a:lnTo>
                  <a:pt x="2156460" y="792480"/>
                </a:lnTo>
                <a:lnTo>
                  <a:pt x="2156460" y="821436"/>
                </a:lnTo>
                <a:lnTo>
                  <a:pt x="0" y="821436"/>
                </a:lnTo>
                <a:lnTo>
                  <a:pt x="0" y="839724"/>
                </a:lnTo>
                <a:lnTo>
                  <a:pt x="2156460" y="839724"/>
                </a:lnTo>
                <a:lnTo>
                  <a:pt x="2156460" y="868680"/>
                </a:lnTo>
                <a:lnTo>
                  <a:pt x="2168652" y="862584"/>
                </a:lnTo>
                <a:lnTo>
                  <a:pt x="2232660" y="830580"/>
                </a:lnTo>
                <a:close/>
              </a:path>
              <a:path w="2232659" h="2164079">
                <a:moveTo>
                  <a:pt x="2232660" y="397764"/>
                </a:moveTo>
                <a:lnTo>
                  <a:pt x="2156460" y="359664"/>
                </a:lnTo>
                <a:lnTo>
                  <a:pt x="2156460" y="391668"/>
                </a:lnTo>
                <a:lnTo>
                  <a:pt x="0" y="391668"/>
                </a:lnTo>
                <a:lnTo>
                  <a:pt x="0" y="402336"/>
                </a:lnTo>
                <a:lnTo>
                  <a:pt x="2156460" y="402336"/>
                </a:lnTo>
                <a:lnTo>
                  <a:pt x="2156460" y="435864"/>
                </a:lnTo>
                <a:lnTo>
                  <a:pt x="2168652" y="429768"/>
                </a:lnTo>
                <a:lnTo>
                  <a:pt x="2232660" y="397764"/>
                </a:lnTo>
                <a:close/>
              </a:path>
              <a:path w="2232659" h="2164079">
                <a:moveTo>
                  <a:pt x="2232660" y="38100"/>
                </a:moveTo>
                <a:lnTo>
                  <a:pt x="2156460" y="0"/>
                </a:lnTo>
                <a:lnTo>
                  <a:pt x="2156460" y="33528"/>
                </a:lnTo>
                <a:lnTo>
                  <a:pt x="0" y="33528"/>
                </a:lnTo>
                <a:lnTo>
                  <a:pt x="0" y="42672"/>
                </a:lnTo>
                <a:lnTo>
                  <a:pt x="2156460" y="42672"/>
                </a:lnTo>
                <a:lnTo>
                  <a:pt x="2156460" y="76200"/>
                </a:lnTo>
                <a:lnTo>
                  <a:pt x="2168652" y="70104"/>
                </a:lnTo>
                <a:lnTo>
                  <a:pt x="223266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16825" y="2456178"/>
            <a:ext cx="1163320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Read</a:t>
            </a:r>
            <a:r>
              <a:rPr sz="1800" dirty="0">
                <a:latin typeface="Arial MT"/>
                <a:cs typeface="Arial MT"/>
              </a:rPr>
              <a:t>/</a:t>
            </a:r>
            <a:r>
              <a:rPr sz="1800" spc="-35" dirty="0">
                <a:latin typeface="Arial MT"/>
                <a:cs typeface="Arial MT"/>
              </a:rPr>
              <a:t>W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te  </a:t>
            </a:r>
            <a:r>
              <a:rPr sz="1800" spc="-30" dirty="0">
                <a:latin typeface="Arial MT"/>
                <a:cs typeface="Arial MT"/>
              </a:rPr>
              <a:t>Valid</a:t>
            </a:r>
            <a:endParaRPr sz="1800">
              <a:latin typeface="Arial MT"/>
              <a:cs typeface="Arial MT"/>
            </a:endParaRPr>
          </a:p>
          <a:p>
            <a:pPr marL="12700" marR="50165">
              <a:lnSpc>
                <a:spcPct val="1574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Address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Write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Read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Ready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95616" y="3521963"/>
            <a:ext cx="151130" cy="1016635"/>
          </a:xfrm>
          <a:custGeom>
            <a:avLst/>
            <a:gdLst/>
            <a:ahLst/>
            <a:cxnLst/>
            <a:rect l="l" t="t" r="r" b="b"/>
            <a:pathLst>
              <a:path w="151129" h="1016635">
                <a:moveTo>
                  <a:pt x="150876" y="871728"/>
                </a:moveTo>
                <a:lnTo>
                  <a:pt x="143256" y="864108"/>
                </a:lnTo>
                <a:lnTo>
                  <a:pt x="0" y="1008888"/>
                </a:lnTo>
                <a:lnTo>
                  <a:pt x="6096" y="1016508"/>
                </a:lnTo>
                <a:lnTo>
                  <a:pt x="150876" y="871728"/>
                </a:lnTo>
                <a:close/>
              </a:path>
              <a:path w="151129" h="1016635">
                <a:moveTo>
                  <a:pt x="150876" y="438912"/>
                </a:moveTo>
                <a:lnTo>
                  <a:pt x="143256" y="431292"/>
                </a:lnTo>
                <a:lnTo>
                  <a:pt x="0" y="576072"/>
                </a:lnTo>
                <a:lnTo>
                  <a:pt x="6096" y="582168"/>
                </a:lnTo>
                <a:lnTo>
                  <a:pt x="150876" y="438912"/>
                </a:lnTo>
                <a:close/>
              </a:path>
              <a:path w="151129" h="1016635">
                <a:moveTo>
                  <a:pt x="150876" y="6096"/>
                </a:moveTo>
                <a:lnTo>
                  <a:pt x="143256" y="0"/>
                </a:lnTo>
                <a:lnTo>
                  <a:pt x="0" y="144780"/>
                </a:lnTo>
                <a:lnTo>
                  <a:pt x="6096" y="150876"/>
                </a:lnTo>
                <a:lnTo>
                  <a:pt x="150876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60053" y="3262374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3</a:t>
            </a: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09760" y="3695190"/>
            <a:ext cx="3232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12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09760" y="4129530"/>
            <a:ext cx="3232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12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096255" y="5753100"/>
            <a:ext cx="1805939" cy="701040"/>
            <a:chOff x="5096255" y="5753100"/>
            <a:chExt cx="1805939" cy="701040"/>
          </a:xfrm>
        </p:grpSpPr>
        <p:sp>
          <p:nvSpPr>
            <p:cNvPr id="22" name="object 22"/>
            <p:cNvSpPr/>
            <p:nvPr/>
          </p:nvSpPr>
          <p:spPr>
            <a:xfrm>
              <a:off x="5100827" y="5759195"/>
              <a:ext cx="1795780" cy="690880"/>
            </a:xfrm>
            <a:custGeom>
              <a:avLst/>
              <a:gdLst/>
              <a:ahLst/>
              <a:cxnLst/>
              <a:rect l="l" t="t" r="r" b="b"/>
              <a:pathLst>
                <a:path w="1795779" h="690879">
                  <a:moveTo>
                    <a:pt x="1795271" y="690371"/>
                  </a:moveTo>
                  <a:lnTo>
                    <a:pt x="1795271" y="0"/>
                  </a:lnTo>
                  <a:lnTo>
                    <a:pt x="0" y="0"/>
                  </a:lnTo>
                  <a:lnTo>
                    <a:pt x="0" y="690371"/>
                  </a:lnTo>
                  <a:lnTo>
                    <a:pt x="1795271" y="690371"/>
                  </a:lnTo>
                  <a:close/>
                </a:path>
              </a:pathLst>
            </a:custGeom>
            <a:solidFill>
              <a:srgbClr val="9EC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96255" y="5753100"/>
              <a:ext cx="1805939" cy="701040"/>
            </a:xfrm>
            <a:custGeom>
              <a:avLst/>
              <a:gdLst/>
              <a:ahLst/>
              <a:cxnLst/>
              <a:rect l="l" t="t" r="r" b="b"/>
              <a:pathLst>
                <a:path w="1805940" h="701039">
                  <a:moveTo>
                    <a:pt x="1805940" y="701040"/>
                  </a:moveTo>
                  <a:lnTo>
                    <a:pt x="1805940" y="0"/>
                  </a:lnTo>
                  <a:lnTo>
                    <a:pt x="0" y="0"/>
                  </a:lnTo>
                  <a:lnTo>
                    <a:pt x="0" y="701040"/>
                  </a:lnTo>
                  <a:lnTo>
                    <a:pt x="4572" y="701040"/>
                  </a:ln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lnTo>
                    <a:pt x="1795272" y="10668"/>
                  </a:lnTo>
                  <a:lnTo>
                    <a:pt x="1795272" y="6096"/>
                  </a:lnTo>
                  <a:lnTo>
                    <a:pt x="1799844" y="10668"/>
                  </a:lnTo>
                  <a:lnTo>
                    <a:pt x="1799844" y="701040"/>
                  </a:lnTo>
                  <a:lnTo>
                    <a:pt x="1805940" y="701040"/>
                  </a:lnTo>
                  <a:close/>
                </a:path>
                <a:path w="1805940" h="701039">
                  <a:moveTo>
                    <a:pt x="9144" y="10668"/>
                  </a:move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close/>
                </a:path>
                <a:path w="1805940" h="701039">
                  <a:moveTo>
                    <a:pt x="9144" y="691896"/>
                  </a:moveTo>
                  <a:lnTo>
                    <a:pt x="9144" y="10668"/>
                  </a:lnTo>
                  <a:lnTo>
                    <a:pt x="4572" y="10668"/>
                  </a:lnTo>
                  <a:lnTo>
                    <a:pt x="4572" y="691896"/>
                  </a:lnTo>
                  <a:lnTo>
                    <a:pt x="9144" y="691896"/>
                  </a:lnTo>
                  <a:close/>
                </a:path>
                <a:path w="1805940" h="701039">
                  <a:moveTo>
                    <a:pt x="1799844" y="691896"/>
                  </a:moveTo>
                  <a:lnTo>
                    <a:pt x="4572" y="691896"/>
                  </a:lnTo>
                  <a:lnTo>
                    <a:pt x="9144" y="696468"/>
                  </a:lnTo>
                  <a:lnTo>
                    <a:pt x="9144" y="701040"/>
                  </a:lnTo>
                  <a:lnTo>
                    <a:pt x="1795272" y="701040"/>
                  </a:lnTo>
                  <a:lnTo>
                    <a:pt x="1795272" y="696468"/>
                  </a:lnTo>
                  <a:lnTo>
                    <a:pt x="1799844" y="691896"/>
                  </a:lnTo>
                  <a:close/>
                </a:path>
                <a:path w="1805940" h="701039">
                  <a:moveTo>
                    <a:pt x="9144" y="701040"/>
                  </a:moveTo>
                  <a:lnTo>
                    <a:pt x="9144" y="696468"/>
                  </a:lnTo>
                  <a:lnTo>
                    <a:pt x="4572" y="691896"/>
                  </a:lnTo>
                  <a:lnTo>
                    <a:pt x="4572" y="701040"/>
                  </a:lnTo>
                  <a:lnTo>
                    <a:pt x="9144" y="701040"/>
                  </a:lnTo>
                  <a:close/>
                </a:path>
                <a:path w="1805940" h="701039">
                  <a:moveTo>
                    <a:pt x="1799844" y="10668"/>
                  </a:moveTo>
                  <a:lnTo>
                    <a:pt x="1795272" y="6096"/>
                  </a:lnTo>
                  <a:lnTo>
                    <a:pt x="1795272" y="10668"/>
                  </a:lnTo>
                  <a:lnTo>
                    <a:pt x="1799844" y="10668"/>
                  </a:lnTo>
                  <a:close/>
                </a:path>
                <a:path w="1805940" h="701039">
                  <a:moveTo>
                    <a:pt x="1799844" y="691896"/>
                  </a:moveTo>
                  <a:lnTo>
                    <a:pt x="1799844" y="10668"/>
                  </a:lnTo>
                  <a:lnTo>
                    <a:pt x="1795272" y="10668"/>
                  </a:lnTo>
                  <a:lnTo>
                    <a:pt x="1795272" y="691896"/>
                  </a:lnTo>
                  <a:lnTo>
                    <a:pt x="1799844" y="691896"/>
                  </a:lnTo>
                  <a:close/>
                </a:path>
                <a:path w="1805940" h="701039">
                  <a:moveTo>
                    <a:pt x="1799844" y="701040"/>
                  </a:moveTo>
                  <a:lnTo>
                    <a:pt x="1799844" y="691896"/>
                  </a:lnTo>
                  <a:lnTo>
                    <a:pt x="1795272" y="696468"/>
                  </a:lnTo>
                  <a:lnTo>
                    <a:pt x="1795272" y="701040"/>
                  </a:lnTo>
                  <a:lnTo>
                    <a:pt x="1799844" y="701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6969252" y="5099304"/>
            <a:ext cx="495300" cy="775970"/>
          </a:xfrm>
          <a:custGeom>
            <a:avLst/>
            <a:gdLst/>
            <a:ahLst/>
            <a:cxnLst/>
            <a:rect l="l" t="t" r="r" b="b"/>
            <a:pathLst>
              <a:path w="495300" h="775970">
                <a:moveTo>
                  <a:pt x="459258" y="67498"/>
                </a:moveTo>
                <a:lnTo>
                  <a:pt x="450663" y="62100"/>
                </a:lnTo>
                <a:lnTo>
                  <a:pt x="0" y="771144"/>
                </a:lnTo>
                <a:lnTo>
                  <a:pt x="7620" y="775716"/>
                </a:lnTo>
                <a:lnTo>
                  <a:pt x="459258" y="67498"/>
                </a:lnTo>
                <a:close/>
              </a:path>
              <a:path w="495300" h="775970">
                <a:moveTo>
                  <a:pt x="495300" y="0"/>
                </a:moveTo>
                <a:lnTo>
                  <a:pt x="422148" y="44196"/>
                </a:lnTo>
                <a:lnTo>
                  <a:pt x="450663" y="62100"/>
                </a:lnTo>
                <a:lnTo>
                  <a:pt x="457200" y="51816"/>
                </a:lnTo>
                <a:lnTo>
                  <a:pt x="466344" y="56388"/>
                </a:lnTo>
                <a:lnTo>
                  <a:pt x="466344" y="71946"/>
                </a:lnTo>
                <a:lnTo>
                  <a:pt x="487680" y="85344"/>
                </a:lnTo>
                <a:lnTo>
                  <a:pt x="495300" y="0"/>
                </a:lnTo>
                <a:close/>
              </a:path>
              <a:path w="495300" h="775970">
                <a:moveTo>
                  <a:pt x="466344" y="56388"/>
                </a:moveTo>
                <a:lnTo>
                  <a:pt x="457200" y="51816"/>
                </a:lnTo>
                <a:lnTo>
                  <a:pt x="450663" y="62100"/>
                </a:lnTo>
                <a:lnTo>
                  <a:pt x="459258" y="67498"/>
                </a:lnTo>
                <a:lnTo>
                  <a:pt x="466344" y="56388"/>
                </a:lnTo>
                <a:close/>
              </a:path>
              <a:path w="495300" h="775970">
                <a:moveTo>
                  <a:pt x="466344" y="71946"/>
                </a:moveTo>
                <a:lnTo>
                  <a:pt x="466344" y="56388"/>
                </a:lnTo>
                <a:lnTo>
                  <a:pt x="459258" y="67498"/>
                </a:lnTo>
                <a:lnTo>
                  <a:pt x="466344" y="719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00827" y="5759195"/>
            <a:ext cx="1795780" cy="6908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47345" marR="147320" indent="-189230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latin typeface="Arial MT"/>
                <a:cs typeface="Arial MT"/>
              </a:rPr>
              <a:t>Multiple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cycles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6381" y="2593021"/>
            <a:ext cx="3791432" cy="33353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7423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Finite</a:t>
            </a:r>
            <a:r>
              <a:rPr spc="-20" dirty="0"/>
              <a:t> </a:t>
            </a:r>
            <a:r>
              <a:rPr spc="-5" dirty="0"/>
              <a:t>State</a:t>
            </a:r>
            <a:r>
              <a:rPr spc="-15" dirty="0"/>
              <a:t> </a:t>
            </a:r>
            <a:r>
              <a:rPr spc="-5" dirty="0"/>
              <a:t>Machines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77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09039" y="1564639"/>
            <a:ext cx="4064000" cy="50666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7665" marR="22860" indent="-342900">
              <a:lnSpc>
                <a:spcPts val="3020"/>
              </a:lnSpc>
              <a:spcBef>
                <a:spcPts val="48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67665" algn="l"/>
                <a:tab pos="368300" algn="l"/>
              </a:tabLst>
            </a:pPr>
            <a:r>
              <a:rPr sz="2800" spc="-5" dirty="0">
                <a:latin typeface="Arial MT"/>
                <a:cs typeface="Arial MT"/>
              </a:rPr>
              <a:t>Use</a:t>
            </a:r>
            <a:r>
              <a:rPr sz="2800" dirty="0">
                <a:latin typeface="Arial MT"/>
                <a:cs typeface="Arial MT"/>
              </a:rPr>
              <a:t> an </a:t>
            </a:r>
            <a:r>
              <a:rPr sz="2800" spc="-10" dirty="0">
                <a:latin typeface="Arial MT"/>
                <a:cs typeface="Arial MT"/>
              </a:rPr>
              <a:t>FSM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 </a:t>
            </a:r>
            <a:r>
              <a:rPr sz="2800" dirty="0">
                <a:latin typeface="Arial MT"/>
                <a:cs typeface="Arial MT"/>
              </a:rPr>
              <a:t> sequence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control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steps</a:t>
            </a:r>
            <a:endParaRPr sz="2800">
              <a:latin typeface="Arial MT"/>
              <a:cs typeface="Arial MT"/>
            </a:endParaRPr>
          </a:p>
          <a:p>
            <a:pPr marL="367665" marR="69215" indent="-342900">
              <a:lnSpc>
                <a:spcPts val="3020"/>
              </a:lnSpc>
              <a:spcBef>
                <a:spcPts val="68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67665" algn="l"/>
                <a:tab pos="368300" algn="l"/>
              </a:tabLst>
            </a:pPr>
            <a:r>
              <a:rPr sz="2800" spc="-5" dirty="0">
                <a:latin typeface="Arial MT"/>
                <a:cs typeface="Arial MT"/>
              </a:rPr>
              <a:t>Set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states,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transition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each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clock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edge</a:t>
            </a:r>
            <a:endParaRPr sz="2800">
              <a:latin typeface="Arial MT"/>
              <a:cs typeface="Arial MT"/>
            </a:endParaRPr>
          </a:p>
          <a:p>
            <a:pPr marL="768985" marR="170180" lvl="1" indent="-287020">
              <a:lnSpc>
                <a:spcPts val="2590"/>
              </a:lnSpc>
              <a:spcBef>
                <a:spcPts val="59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68985" algn="l"/>
                <a:tab pos="769620" algn="l"/>
              </a:tabLst>
            </a:pPr>
            <a:r>
              <a:rPr sz="2400" spc="-5" dirty="0">
                <a:latin typeface="Arial MT"/>
                <a:cs typeface="Arial MT"/>
              </a:rPr>
              <a:t>State values are binary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encoded</a:t>
            </a:r>
            <a:endParaRPr sz="2400">
              <a:latin typeface="Arial MT"/>
              <a:cs typeface="Arial MT"/>
            </a:endParaRPr>
          </a:p>
          <a:p>
            <a:pPr marL="768985" marR="17780" lvl="1" indent="-287020">
              <a:lnSpc>
                <a:spcPts val="2590"/>
              </a:lnSpc>
              <a:spcBef>
                <a:spcPts val="58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68985" algn="l"/>
                <a:tab pos="769620" algn="l"/>
              </a:tabLst>
            </a:pPr>
            <a:r>
              <a:rPr sz="2400" spc="-5" dirty="0">
                <a:latin typeface="Arial MT"/>
                <a:cs typeface="Arial MT"/>
              </a:rPr>
              <a:t>Current state stored in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register</a:t>
            </a:r>
            <a:endParaRPr sz="2400">
              <a:latin typeface="Arial MT"/>
              <a:cs typeface="Arial MT"/>
            </a:endParaRPr>
          </a:p>
          <a:p>
            <a:pPr marL="768985" lvl="1" indent="-287655">
              <a:lnSpc>
                <a:spcPts val="2735"/>
              </a:lnSpc>
              <a:spcBef>
                <a:spcPts val="25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68985" algn="l"/>
                <a:tab pos="769620" algn="l"/>
              </a:tabLst>
            </a:pPr>
            <a:r>
              <a:rPr sz="2400" spc="-10" dirty="0">
                <a:latin typeface="Arial MT"/>
                <a:cs typeface="Arial MT"/>
              </a:rPr>
              <a:t>Next </a:t>
            </a:r>
            <a:r>
              <a:rPr sz="2400" spc="-5" dirty="0">
                <a:latin typeface="Arial MT"/>
                <a:cs typeface="Arial MT"/>
              </a:rPr>
              <a:t>state</a:t>
            </a:r>
            <a:endParaRPr sz="2400">
              <a:latin typeface="Arial MT"/>
              <a:cs typeface="Arial MT"/>
            </a:endParaRPr>
          </a:p>
          <a:p>
            <a:pPr marL="768985">
              <a:lnSpc>
                <a:spcPts val="2590"/>
              </a:lnSpc>
            </a:pPr>
            <a:r>
              <a:rPr sz="2400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f</a:t>
            </a:r>
            <a:r>
              <a:rPr sz="2400" i="1" baseline="-20833" dirty="0">
                <a:latin typeface="Arial"/>
                <a:cs typeface="Arial"/>
              </a:rPr>
              <a:t>n</a:t>
            </a:r>
            <a:r>
              <a:rPr sz="2400" i="1" spc="284" baseline="-20833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(current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state,</a:t>
            </a:r>
            <a:endParaRPr sz="2400">
              <a:latin typeface="Arial MT"/>
              <a:cs typeface="Arial MT"/>
            </a:endParaRPr>
          </a:p>
          <a:p>
            <a:pPr marR="254635" algn="r">
              <a:lnSpc>
                <a:spcPts val="2735"/>
              </a:lnSpc>
            </a:pPr>
            <a:r>
              <a:rPr sz="2400" spc="-5" dirty="0">
                <a:latin typeface="Arial MT"/>
                <a:cs typeface="Arial MT"/>
              </a:rPr>
              <a:t>current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inputs)</a:t>
            </a:r>
            <a:endParaRPr sz="2400">
              <a:latin typeface="Arial MT"/>
              <a:cs typeface="Arial MT"/>
            </a:endParaRPr>
          </a:p>
          <a:p>
            <a:pPr marL="342265" marR="241935" indent="-342265" algn="r">
              <a:lnSpc>
                <a:spcPts val="3190"/>
              </a:lnSpc>
              <a:spcBef>
                <a:spcPts val="32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42265" algn="l"/>
                <a:tab pos="368300" algn="l"/>
              </a:tabLst>
            </a:pPr>
            <a:r>
              <a:rPr sz="2800" spc="-5" dirty="0">
                <a:latin typeface="Arial MT"/>
                <a:cs typeface="Arial MT"/>
              </a:rPr>
              <a:t>Control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output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signals</a:t>
            </a:r>
            <a:endParaRPr sz="2800">
              <a:latin typeface="Arial MT"/>
              <a:cs typeface="Arial MT"/>
            </a:endParaRPr>
          </a:p>
          <a:p>
            <a:pPr marL="367665">
              <a:lnSpc>
                <a:spcPts val="3190"/>
              </a:lnSpc>
            </a:pPr>
            <a:r>
              <a:rPr sz="2800" spc="-5" dirty="0">
                <a:latin typeface="Arial MT"/>
                <a:cs typeface="Arial MT"/>
              </a:rPr>
              <a:t>=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i="1" spc="5" dirty="0">
                <a:latin typeface="Arial"/>
                <a:cs typeface="Arial"/>
              </a:rPr>
              <a:t>f</a:t>
            </a:r>
            <a:r>
              <a:rPr sz="2775" i="1" spc="7" baseline="-21021" dirty="0">
                <a:latin typeface="Arial"/>
                <a:cs typeface="Arial"/>
              </a:rPr>
              <a:t>o</a:t>
            </a:r>
            <a:r>
              <a:rPr sz="2775" i="1" spc="352" baseline="-21021" dirty="0">
                <a:latin typeface="Arial"/>
                <a:cs typeface="Arial"/>
              </a:rPr>
              <a:t> </a:t>
            </a:r>
            <a:r>
              <a:rPr sz="2800" dirty="0">
                <a:latin typeface="Arial MT"/>
                <a:cs typeface="Arial MT"/>
              </a:rPr>
              <a:t>(current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state)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72639" y="1795272"/>
            <a:ext cx="5474335" cy="4959350"/>
            <a:chOff x="2072639" y="1795272"/>
            <a:chExt cx="5474335" cy="4959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2639" y="1795272"/>
              <a:ext cx="5410200" cy="49590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97624" y="2340864"/>
              <a:ext cx="649605" cy="90170"/>
            </a:xfrm>
            <a:custGeom>
              <a:avLst/>
              <a:gdLst/>
              <a:ahLst/>
              <a:cxnLst/>
              <a:rect l="l" t="t" r="r" b="b"/>
              <a:pathLst>
                <a:path w="649604" h="90169">
                  <a:moveTo>
                    <a:pt x="75876" y="47776"/>
                  </a:moveTo>
                  <a:lnTo>
                    <a:pt x="73152" y="13716"/>
                  </a:lnTo>
                  <a:lnTo>
                    <a:pt x="0" y="57912"/>
                  </a:lnTo>
                  <a:lnTo>
                    <a:pt x="64008" y="83761"/>
                  </a:lnTo>
                  <a:lnTo>
                    <a:pt x="64008" y="48768"/>
                  </a:lnTo>
                  <a:lnTo>
                    <a:pt x="75876" y="47776"/>
                  </a:lnTo>
                  <a:close/>
                </a:path>
                <a:path w="649604" h="90169">
                  <a:moveTo>
                    <a:pt x="76603" y="56862"/>
                  </a:moveTo>
                  <a:lnTo>
                    <a:pt x="75876" y="47776"/>
                  </a:lnTo>
                  <a:lnTo>
                    <a:pt x="64008" y="48768"/>
                  </a:lnTo>
                  <a:lnTo>
                    <a:pt x="64008" y="57912"/>
                  </a:lnTo>
                  <a:lnTo>
                    <a:pt x="76603" y="56862"/>
                  </a:lnTo>
                  <a:close/>
                </a:path>
                <a:path w="649604" h="90169">
                  <a:moveTo>
                    <a:pt x="79248" y="89916"/>
                  </a:moveTo>
                  <a:lnTo>
                    <a:pt x="76603" y="56862"/>
                  </a:lnTo>
                  <a:lnTo>
                    <a:pt x="64008" y="57912"/>
                  </a:lnTo>
                  <a:lnTo>
                    <a:pt x="64008" y="83761"/>
                  </a:lnTo>
                  <a:lnTo>
                    <a:pt x="79248" y="89916"/>
                  </a:lnTo>
                  <a:close/>
                </a:path>
                <a:path w="649604" h="90169">
                  <a:moveTo>
                    <a:pt x="649224" y="9144"/>
                  </a:moveTo>
                  <a:lnTo>
                    <a:pt x="647700" y="0"/>
                  </a:lnTo>
                  <a:lnTo>
                    <a:pt x="75876" y="47776"/>
                  </a:lnTo>
                  <a:lnTo>
                    <a:pt x="76603" y="56862"/>
                  </a:lnTo>
                  <a:lnTo>
                    <a:pt x="64922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8648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20" dirty="0"/>
              <a:t> </a:t>
            </a:r>
            <a:r>
              <a:rPr spc="-5" dirty="0"/>
              <a:t>Controller</a:t>
            </a:r>
            <a:r>
              <a:rPr spc="-30" dirty="0"/>
              <a:t> </a:t>
            </a:r>
            <a:r>
              <a:rPr dirty="0"/>
              <a:t>FSM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616952" y="2226564"/>
            <a:ext cx="1666239" cy="1809114"/>
            <a:chOff x="7616952" y="2226564"/>
            <a:chExt cx="1666239" cy="1809114"/>
          </a:xfrm>
        </p:grpSpPr>
        <p:sp>
          <p:nvSpPr>
            <p:cNvPr id="7" name="object 7"/>
            <p:cNvSpPr/>
            <p:nvPr/>
          </p:nvSpPr>
          <p:spPr>
            <a:xfrm>
              <a:off x="7623047" y="2231135"/>
              <a:ext cx="1655445" cy="1800225"/>
            </a:xfrm>
            <a:custGeom>
              <a:avLst/>
              <a:gdLst/>
              <a:ahLst/>
              <a:cxnLst/>
              <a:rect l="l" t="t" r="r" b="b"/>
              <a:pathLst>
                <a:path w="1655445" h="1800225">
                  <a:moveTo>
                    <a:pt x="1655063" y="1799843"/>
                  </a:moveTo>
                  <a:lnTo>
                    <a:pt x="1655063" y="0"/>
                  </a:lnTo>
                  <a:lnTo>
                    <a:pt x="0" y="0"/>
                  </a:lnTo>
                  <a:lnTo>
                    <a:pt x="0" y="1799843"/>
                  </a:lnTo>
                  <a:lnTo>
                    <a:pt x="1655063" y="1799843"/>
                  </a:lnTo>
                  <a:close/>
                </a:path>
              </a:pathLst>
            </a:custGeom>
            <a:solidFill>
              <a:srgbClr val="9EC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6952" y="2226564"/>
              <a:ext cx="1666239" cy="1809114"/>
            </a:xfrm>
            <a:custGeom>
              <a:avLst/>
              <a:gdLst/>
              <a:ahLst/>
              <a:cxnLst/>
              <a:rect l="l" t="t" r="r" b="b"/>
              <a:pathLst>
                <a:path w="1666240" h="1809114">
                  <a:moveTo>
                    <a:pt x="1665732" y="1808988"/>
                  </a:moveTo>
                  <a:lnTo>
                    <a:pt x="1665732" y="0"/>
                  </a:lnTo>
                  <a:lnTo>
                    <a:pt x="0" y="0"/>
                  </a:lnTo>
                  <a:lnTo>
                    <a:pt x="0" y="1808988"/>
                  </a:lnTo>
                  <a:lnTo>
                    <a:pt x="6096" y="1808988"/>
                  </a:lnTo>
                  <a:lnTo>
                    <a:pt x="6096" y="9144"/>
                  </a:lnTo>
                  <a:lnTo>
                    <a:pt x="10668" y="4572"/>
                  </a:lnTo>
                  <a:lnTo>
                    <a:pt x="10668" y="9144"/>
                  </a:lnTo>
                  <a:lnTo>
                    <a:pt x="1656588" y="9144"/>
                  </a:lnTo>
                  <a:lnTo>
                    <a:pt x="1656588" y="4572"/>
                  </a:lnTo>
                  <a:lnTo>
                    <a:pt x="1661160" y="9144"/>
                  </a:lnTo>
                  <a:lnTo>
                    <a:pt x="1661160" y="1808988"/>
                  </a:lnTo>
                  <a:lnTo>
                    <a:pt x="1665732" y="1808988"/>
                  </a:lnTo>
                  <a:close/>
                </a:path>
                <a:path w="1666240" h="1809114">
                  <a:moveTo>
                    <a:pt x="10668" y="9144"/>
                  </a:moveTo>
                  <a:lnTo>
                    <a:pt x="10668" y="4572"/>
                  </a:lnTo>
                  <a:lnTo>
                    <a:pt x="6096" y="9144"/>
                  </a:lnTo>
                  <a:lnTo>
                    <a:pt x="10668" y="9144"/>
                  </a:lnTo>
                  <a:close/>
                </a:path>
                <a:path w="1666240" h="1809114">
                  <a:moveTo>
                    <a:pt x="10668" y="1799844"/>
                  </a:moveTo>
                  <a:lnTo>
                    <a:pt x="10668" y="9144"/>
                  </a:lnTo>
                  <a:lnTo>
                    <a:pt x="6096" y="9144"/>
                  </a:lnTo>
                  <a:lnTo>
                    <a:pt x="6096" y="1799844"/>
                  </a:lnTo>
                  <a:lnTo>
                    <a:pt x="10668" y="1799844"/>
                  </a:lnTo>
                  <a:close/>
                </a:path>
                <a:path w="1666240" h="1809114">
                  <a:moveTo>
                    <a:pt x="1661160" y="1799844"/>
                  </a:moveTo>
                  <a:lnTo>
                    <a:pt x="6096" y="1799844"/>
                  </a:lnTo>
                  <a:lnTo>
                    <a:pt x="10668" y="1804416"/>
                  </a:lnTo>
                  <a:lnTo>
                    <a:pt x="10668" y="1808988"/>
                  </a:lnTo>
                  <a:lnTo>
                    <a:pt x="1656588" y="1808988"/>
                  </a:lnTo>
                  <a:lnTo>
                    <a:pt x="1656588" y="1804416"/>
                  </a:lnTo>
                  <a:lnTo>
                    <a:pt x="1661160" y="1799844"/>
                  </a:lnTo>
                  <a:close/>
                </a:path>
                <a:path w="1666240" h="1809114">
                  <a:moveTo>
                    <a:pt x="10668" y="1808988"/>
                  </a:moveTo>
                  <a:lnTo>
                    <a:pt x="10668" y="1804416"/>
                  </a:lnTo>
                  <a:lnTo>
                    <a:pt x="6096" y="1799844"/>
                  </a:lnTo>
                  <a:lnTo>
                    <a:pt x="6096" y="1808988"/>
                  </a:lnTo>
                  <a:lnTo>
                    <a:pt x="10668" y="1808988"/>
                  </a:lnTo>
                  <a:close/>
                </a:path>
                <a:path w="1666240" h="1809114">
                  <a:moveTo>
                    <a:pt x="1661160" y="9144"/>
                  </a:moveTo>
                  <a:lnTo>
                    <a:pt x="1656588" y="4572"/>
                  </a:lnTo>
                  <a:lnTo>
                    <a:pt x="1656588" y="9144"/>
                  </a:lnTo>
                  <a:lnTo>
                    <a:pt x="1661160" y="9144"/>
                  </a:lnTo>
                  <a:close/>
                </a:path>
                <a:path w="1666240" h="1809114">
                  <a:moveTo>
                    <a:pt x="1661160" y="1799844"/>
                  </a:moveTo>
                  <a:lnTo>
                    <a:pt x="1661160" y="9144"/>
                  </a:lnTo>
                  <a:lnTo>
                    <a:pt x="1656588" y="9144"/>
                  </a:lnTo>
                  <a:lnTo>
                    <a:pt x="1656588" y="1799844"/>
                  </a:lnTo>
                  <a:lnTo>
                    <a:pt x="1661160" y="1799844"/>
                  </a:lnTo>
                  <a:close/>
                </a:path>
                <a:path w="1666240" h="1809114">
                  <a:moveTo>
                    <a:pt x="1661160" y="1808988"/>
                  </a:moveTo>
                  <a:lnTo>
                    <a:pt x="1661160" y="1799844"/>
                  </a:lnTo>
                  <a:lnTo>
                    <a:pt x="1656588" y="1804416"/>
                  </a:lnTo>
                  <a:lnTo>
                    <a:pt x="1656588" y="1808988"/>
                  </a:lnTo>
                  <a:lnTo>
                    <a:pt x="1661160" y="1808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23047" y="2231135"/>
            <a:ext cx="1655445" cy="180022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5420" marR="179070" indent="1905" algn="ctr">
              <a:lnSpc>
                <a:spcPct val="100000"/>
              </a:lnSpc>
              <a:spcBef>
                <a:spcPts val="310"/>
              </a:spcBef>
            </a:pPr>
            <a:r>
              <a:rPr sz="1800" spc="-5" dirty="0">
                <a:latin typeface="Arial MT"/>
                <a:cs typeface="Arial MT"/>
              </a:rPr>
              <a:t>Could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partition into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separate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states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reduce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clock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cycle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1418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10" dirty="0"/>
              <a:t> </a:t>
            </a:r>
            <a:r>
              <a:rPr spc="-5" dirty="0"/>
              <a:t>Coherence 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564639"/>
            <a:ext cx="6920865" cy="12401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marR="5080" indent="-342900">
              <a:lnSpc>
                <a:spcPts val="3020"/>
              </a:lnSpc>
              <a:spcBef>
                <a:spcPts val="48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Suppose</a:t>
            </a:r>
            <a:r>
              <a:rPr sz="2800" spc="-5" dirty="0">
                <a:latin typeface="Arial MT"/>
                <a:cs typeface="Arial MT"/>
              </a:rPr>
              <a:t> two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CPU</a:t>
            </a:r>
            <a:r>
              <a:rPr sz="2800" dirty="0">
                <a:latin typeface="Arial MT"/>
                <a:cs typeface="Arial MT"/>
              </a:rPr>
              <a:t> cores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share</a:t>
            </a:r>
            <a:r>
              <a:rPr sz="2800" spc="-5" dirty="0">
                <a:latin typeface="Arial MT"/>
                <a:cs typeface="Arial MT"/>
              </a:rPr>
              <a:t> a </a:t>
            </a:r>
            <a:r>
              <a:rPr sz="2800" dirty="0">
                <a:latin typeface="Arial MT"/>
                <a:cs typeface="Arial MT"/>
              </a:rPr>
              <a:t>physical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address space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6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Write-through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caches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5440" y="457200"/>
            <a:ext cx="365760" cy="6332220"/>
          </a:xfrm>
          <a:custGeom>
            <a:avLst/>
            <a:gdLst/>
            <a:ahLst/>
            <a:cxnLst/>
            <a:rect l="l" t="t" r="r" b="b"/>
            <a:pathLst>
              <a:path w="365759" h="6332220">
                <a:moveTo>
                  <a:pt x="365759" y="6332219"/>
                </a:moveTo>
                <a:lnTo>
                  <a:pt x="365759" y="0"/>
                </a:lnTo>
                <a:lnTo>
                  <a:pt x="0" y="0"/>
                </a:lnTo>
                <a:lnTo>
                  <a:pt x="0" y="6332219"/>
                </a:lnTo>
                <a:lnTo>
                  <a:pt x="365759" y="6332219"/>
                </a:lnTo>
                <a:close/>
              </a:path>
            </a:pathLst>
          </a:custGeom>
          <a:solidFill>
            <a:srgbClr val="9EC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73352" y="535939"/>
            <a:ext cx="281305" cy="61702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§5.8 Parallelism</a:t>
            </a:r>
            <a:r>
              <a:rPr sz="1800" spc="2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Memory</a:t>
            </a:r>
            <a:r>
              <a:rPr sz="180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Hierarchies:</a:t>
            </a:r>
            <a:r>
              <a:rPr sz="1800" spc="3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Cache</a:t>
            </a:r>
            <a:r>
              <a:rPr sz="1800" spc="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Coherence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79</a:t>
            </a:fld>
            <a:endParaRPr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7759" y="3080003"/>
          <a:ext cx="7847327" cy="27348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8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801">
                <a:tc>
                  <a:txBody>
                    <a:bodyPr/>
                    <a:lstStyle/>
                    <a:p>
                      <a:pPr marL="191135" marR="146050" indent="-381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7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im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e  step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Event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5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2000" spc="-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5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000" spc="-35" dirty="0">
                          <a:latin typeface="Arial MT"/>
                          <a:cs typeface="Arial MT"/>
                        </a:rPr>
                        <a:t>’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s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40322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cache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CPU</a:t>
                      </a:r>
                      <a:r>
                        <a:rPr sz="20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5" dirty="0">
                          <a:latin typeface="Arial MT"/>
                          <a:cs typeface="Arial MT"/>
                        </a:rPr>
                        <a:t>B’s</a:t>
                      </a:r>
                      <a:endParaRPr sz="2000">
                        <a:latin typeface="Arial MT"/>
                        <a:cs typeface="Arial MT"/>
                      </a:endParaRPr>
                    </a:p>
                    <a:p>
                      <a:pPr marL="40322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cache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Memory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R="35369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253">
                <a:tc>
                  <a:txBody>
                    <a:bodyPr/>
                    <a:lstStyle/>
                    <a:p>
                      <a:pPr marR="35369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CPU</a:t>
                      </a:r>
                      <a:r>
                        <a:rPr sz="2000" spc="-1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000" spc="-1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reads</a:t>
                      </a:r>
                      <a:r>
                        <a:rPr sz="20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X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777">
                <a:tc>
                  <a:txBody>
                    <a:bodyPr/>
                    <a:lstStyle/>
                    <a:p>
                      <a:pPr marR="35369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2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CPU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20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reads</a:t>
                      </a:r>
                      <a:r>
                        <a:rPr sz="20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X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491">
                <a:tc>
                  <a:txBody>
                    <a:bodyPr/>
                    <a:lstStyle/>
                    <a:p>
                      <a:pPr marR="35369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3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CPU</a:t>
                      </a:r>
                      <a:r>
                        <a:rPr sz="2000" spc="-1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000" spc="-1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writes</a:t>
                      </a:r>
                      <a:r>
                        <a:rPr sz="20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20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20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X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1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1841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Tags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Valid</a:t>
            </a:r>
            <a:r>
              <a:rPr spc="-15" dirty="0"/>
              <a:t> </a:t>
            </a:r>
            <a:r>
              <a:rPr spc="-5" dirty="0"/>
              <a:t>Bits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7836534" cy="414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How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do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know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which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particular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block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stored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location?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Store</a:t>
            </a:r>
            <a:r>
              <a:rPr sz="2800" dirty="0">
                <a:latin typeface="Arial MT"/>
                <a:cs typeface="Arial MT"/>
              </a:rPr>
              <a:t> block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address as </a:t>
            </a:r>
            <a:r>
              <a:rPr sz="2800" spc="-5" dirty="0">
                <a:latin typeface="Arial MT"/>
                <a:cs typeface="Arial MT"/>
              </a:rPr>
              <a:t>well </a:t>
            </a:r>
            <a:r>
              <a:rPr sz="2800" dirty="0">
                <a:latin typeface="Arial MT"/>
                <a:cs typeface="Arial MT"/>
              </a:rPr>
              <a:t>as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Actually,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only need</a:t>
            </a:r>
            <a:r>
              <a:rPr sz="2800" spc="-5" dirty="0">
                <a:latin typeface="Arial MT"/>
                <a:cs typeface="Arial MT"/>
              </a:rPr>
              <a:t> the</a:t>
            </a:r>
            <a:r>
              <a:rPr sz="2800" dirty="0">
                <a:latin typeface="Arial MT"/>
                <a:cs typeface="Arial MT"/>
              </a:rPr>
              <a:t> high-order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bits</a:t>
            </a:r>
            <a:endParaRPr sz="28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Called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tag</a:t>
            </a:r>
            <a:endParaRPr sz="28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What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if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there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 no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data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dirty="0">
                <a:latin typeface="Arial MT"/>
                <a:cs typeface="Arial MT"/>
              </a:rPr>
              <a:t> a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location?</a:t>
            </a:r>
            <a:endParaRPr sz="32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Valid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bit: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1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 </a:t>
            </a:r>
            <a:r>
              <a:rPr sz="2800" dirty="0">
                <a:latin typeface="Arial MT"/>
                <a:cs typeface="Arial MT"/>
              </a:rPr>
              <a:t>present, </a:t>
            </a:r>
            <a:r>
              <a:rPr sz="2800" spc="-5" dirty="0">
                <a:latin typeface="Arial MT"/>
                <a:cs typeface="Arial MT"/>
              </a:rPr>
              <a:t>0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= </a:t>
            </a:r>
            <a:r>
              <a:rPr sz="2800" dirty="0">
                <a:latin typeface="Arial MT"/>
                <a:cs typeface="Arial MT"/>
              </a:rPr>
              <a:t>not present</a:t>
            </a: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Initially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0</a:t>
            </a:r>
            <a:endParaRPr sz="2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1212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Coherence</a:t>
            </a:r>
            <a:r>
              <a:rPr spc="-40" dirty="0"/>
              <a:t> </a:t>
            </a:r>
            <a:r>
              <a:rPr spc="-5" dirty="0"/>
              <a:t>Defined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80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09039" y="1555495"/>
            <a:ext cx="8015605" cy="485838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67665" marR="781050" indent="-342900">
              <a:lnSpc>
                <a:spcPts val="3460"/>
              </a:lnSpc>
              <a:spcBef>
                <a:spcPts val="53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67665" algn="l"/>
                <a:tab pos="368300" algn="l"/>
              </a:tabLst>
            </a:pPr>
            <a:r>
              <a:rPr sz="3200" spc="-5" dirty="0">
                <a:latin typeface="Arial MT"/>
                <a:cs typeface="Arial MT"/>
              </a:rPr>
              <a:t>Informally: Reads return most recently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written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value</a:t>
            </a:r>
            <a:endParaRPr sz="3200">
              <a:latin typeface="Arial MT"/>
              <a:cs typeface="Arial MT"/>
            </a:endParaRPr>
          </a:p>
          <a:p>
            <a:pPr marL="368300" indent="-342900">
              <a:lnSpc>
                <a:spcPct val="100000"/>
              </a:lnSpc>
              <a:spcBef>
                <a:spcPts val="32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67665" algn="l"/>
                <a:tab pos="368300" algn="l"/>
              </a:tabLst>
            </a:pPr>
            <a:r>
              <a:rPr sz="3200" spc="-5" dirty="0">
                <a:latin typeface="Arial MT"/>
                <a:cs typeface="Arial MT"/>
              </a:rPr>
              <a:t>Formally:</a:t>
            </a:r>
            <a:endParaRPr sz="3200">
              <a:latin typeface="Arial MT"/>
              <a:cs typeface="Arial MT"/>
            </a:endParaRPr>
          </a:p>
          <a:p>
            <a:pPr marL="768985" lvl="1" indent="-287655">
              <a:lnSpc>
                <a:spcPts val="3190"/>
              </a:lnSpc>
              <a:spcBef>
                <a:spcPts val="35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68985" algn="l"/>
                <a:tab pos="769620" algn="l"/>
              </a:tabLst>
            </a:pPr>
            <a:r>
              <a:rPr sz="2800" spc="-5" dirty="0">
                <a:latin typeface="Arial MT"/>
                <a:cs typeface="Arial MT"/>
              </a:rPr>
              <a:t>P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X;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P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reads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X (no</a:t>
            </a:r>
            <a:r>
              <a:rPr sz="2800" dirty="0">
                <a:latin typeface="Arial MT"/>
                <a:cs typeface="Arial MT"/>
              </a:rPr>
              <a:t> intervening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writes)</a:t>
            </a:r>
            <a:endParaRPr sz="2800">
              <a:latin typeface="Arial MT"/>
              <a:cs typeface="Arial MT"/>
            </a:endParaRPr>
          </a:p>
          <a:p>
            <a:pPr marL="768985">
              <a:lnSpc>
                <a:spcPts val="3190"/>
              </a:lnSpc>
            </a:pPr>
            <a:r>
              <a:rPr sz="2800" spc="130" dirty="0">
                <a:latin typeface="Lucida Sans Unicode"/>
                <a:cs typeface="Lucida Sans Unicode"/>
              </a:rPr>
              <a:t>⇒</a:t>
            </a:r>
            <a:r>
              <a:rPr sz="2800" spc="-125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Arial MT"/>
                <a:cs typeface="Arial MT"/>
              </a:rPr>
              <a:t>read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returns</a:t>
            </a:r>
            <a:r>
              <a:rPr sz="2800" spc="-5" dirty="0">
                <a:latin typeface="Arial MT"/>
                <a:cs typeface="Arial MT"/>
              </a:rPr>
              <a:t> written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value</a:t>
            </a:r>
            <a:endParaRPr sz="2800">
              <a:latin typeface="Arial MT"/>
              <a:cs typeface="Arial MT"/>
            </a:endParaRPr>
          </a:p>
          <a:p>
            <a:pPr marL="768985" lvl="1" indent="-287655">
              <a:lnSpc>
                <a:spcPts val="3190"/>
              </a:lnSpc>
              <a:spcBef>
                <a:spcPts val="33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68985" algn="l"/>
                <a:tab pos="769620" algn="l"/>
              </a:tabLst>
            </a:pPr>
            <a:r>
              <a:rPr sz="2800" dirty="0">
                <a:latin typeface="Arial MT"/>
                <a:cs typeface="Arial MT"/>
              </a:rPr>
              <a:t>P</a:t>
            </a:r>
            <a:r>
              <a:rPr sz="2775" baseline="-21021" dirty="0">
                <a:latin typeface="Arial MT"/>
                <a:cs typeface="Arial MT"/>
              </a:rPr>
              <a:t>1</a:t>
            </a:r>
            <a:r>
              <a:rPr sz="2775" spc="367" baseline="-21021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X;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</a:t>
            </a:r>
            <a:r>
              <a:rPr sz="2775" baseline="-21021" dirty="0">
                <a:latin typeface="Arial MT"/>
                <a:cs typeface="Arial MT"/>
              </a:rPr>
              <a:t>2</a:t>
            </a:r>
            <a:r>
              <a:rPr sz="2775" spc="375" baseline="-21021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reads </a:t>
            </a:r>
            <a:r>
              <a:rPr sz="2800" spc="-5" dirty="0">
                <a:latin typeface="Arial MT"/>
                <a:cs typeface="Arial MT"/>
              </a:rPr>
              <a:t>X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(sufficiently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later)</a:t>
            </a:r>
            <a:endParaRPr sz="2800">
              <a:latin typeface="Arial MT"/>
              <a:cs typeface="Arial MT"/>
            </a:endParaRPr>
          </a:p>
          <a:p>
            <a:pPr marL="768985">
              <a:lnSpc>
                <a:spcPts val="3190"/>
              </a:lnSpc>
            </a:pPr>
            <a:r>
              <a:rPr sz="2800" spc="130" dirty="0">
                <a:latin typeface="Lucida Sans Unicode"/>
                <a:cs typeface="Lucida Sans Unicode"/>
              </a:rPr>
              <a:t>⇒</a:t>
            </a:r>
            <a:r>
              <a:rPr sz="2800" spc="-125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Arial MT"/>
                <a:cs typeface="Arial MT"/>
              </a:rPr>
              <a:t>read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returns</a:t>
            </a:r>
            <a:r>
              <a:rPr sz="2800" spc="-5" dirty="0">
                <a:latin typeface="Arial MT"/>
                <a:cs typeface="Arial MT"/>
              </a:rPr>
              <a:t> written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value</a:t>
            </a:r>
            <a:endParaRPr sz="2800">
              <a:latin typeface="Arial MT"/>
              <a:cs typeface="Arial MT"/>
            </a:endParaRPr>
          </a:p>
          <a:p>
            <a:pPr marL="1168400" lvl="2" indent="-229235">
              <a:lnSpc>
                <a:spcPct val="100000"/>
              </a:lnSpc>
              <a:spcBef>
                <a:spcPts val="30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68400" algn="l"/>
              </a:tabLst>
            </a:pPr>
            <a:r>
              <a:rPr sz="2400" dirty="0">
                <a:latin typeface="Arial MT"/>
                <a:cs typeface="Arial MT"/>
              </a:rPr>
              <a:t>c.f.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CPU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reading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5" dirty="0">
                <a:latin typeface="Arial MT"/>
                <a:cs typeface="Arial MT"/>
              </a:rPr>
              <a:t> after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step </a:t>
            </a:r>
            <a:r>
              <a:rPr sz="2400" dirty="0">
                <a:latin typeface="Arial MT"/>
                <a:cs typeface="Arial MT"/>
              </a:rPr>
              <a:t>3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  <a:p>
            <a:pPr marL="768985" lvl="1" indent="-287655">
              <a:lnSpc>
                <a:spcPts val="3190"/>
              </a:lnSpc>
              <a:spcBef>
                <a:spcPts val="32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68985" algn="l"/>
                <a:tab pos="769620" algn="l"/>
              </a:tabLst>
            </a:pPr>
            <a:r>
              <a:rPr sz="2800" dirty="0">
                <a:latin typeface="Arial MT"/>
                <a:cs typeface="Arial MT"/>
              </a:rPr>
              <a:t>P</a:t>
            </a:r>
            <a:r>
              <a:rPr sz="2775" baseline="-21021" dirty="0">
                <a:latin typeface="Arial MT"/>
                <a:cs typeface="Arial MT"/>
              </a:rPr>
              <a:t>1</a:t>
            </a:r>
            <a:r>
              <a:rPr sz="2775" spc="367" baseline="-21021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writes X, </a:t>
            </a:r>
            <a:r>
              <a:rPr sz="2800" dirty="0">
                <a:latin typeface="Arial MT"/>
                <a:cs typeface="Arial MT"/>
              </a:rPr>
              <a:t>P</a:t>
            </a:r>
            <a:r>
              <a:rPr sz="2775" baseline="-21021" dirty="0">
                <a:latin typeface="Arial MT"/>
                <a:cs typeface="Arial MT"/>
              </a:rPr>
              <a:t>2</a:t>
            </a:r>
            <a:r>
              <a:rPr sz="2775" spc="367" baseline="-21021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X</a:t>
            </a:r>
            <a:endParaRPr sz="2800">
              <a:latin typeface="Arial MT"/>
              <a:cs typeface="Arial MT"/>
            </a:endParaRPr>
          </a:p>
          <a:p>
            <a:pPr marL="768985">
              <a:lnSpc>
                <a:spcPts val="3190"/>
              </a:lnSpc>
            </a:pPr>
            <a:r>
              <a:rPr sz="2800" spc="130" dirty="0">
                <a:latin typeface="Lucida Sans Unicode"/>
                <a:cs typeface="Lucida Sans Unicode"/>
              </a:rPr>
              <a:t>⇒</a:t>
            </a:r>
            <a:r>
              <a:rPr sz="2800" spc="-114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Arial MT"/>
                <a:cs typeface="Arial MT"/>
              </a:rPr>
              <a:t>all processors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same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order</a:t>
            </a:r>
            <a:endParaRPr sz="2800">
              <a:latin typeface="Arial MT"/>
              <a:cs typeface="Arial MT"/>
            </a:endParaRPr>
          </a:p>
          <a:p>
            <a:pPr marL="1168400" lvl="2" indent="-229235">
              <a:lnSpc>
                <a:spcPct val="100000"/>
              </a:lnSpc>
              <a:spcBef>
                <a:spcPts val="30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68400" algn="l"/>
              </a:tabLst>
            </a:pPr>
            <a:r>
              <a:rPr sz="2400" spc="-5" dirty="0">
                <a:latin typeface="Arial MT"/>
                <a:cs typeface="Arial MT"/>
              </a:rPr>
              <a:t>End up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same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final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value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4828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 Coherence Protocols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81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55495"/>
            <a:ext cx="7879080" cy="509397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marR="858519" indent="-342900">
              <a:lnSpc>
                <a:spcPts val="3460"/>
              </a:lnSpc>
              <a:spcBef>
                <a:spcPts val="53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Operations performed by caches in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multiprocessors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ensure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coherence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9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Migration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dirty="0">
                <a:latin typeface="Arial MT"/>
                <a:cs typeface="Arial MT"/>
              </a:rPr>
              <a:t> local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caches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Reduces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bandwidth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for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shared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memory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2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Replication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read-shared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data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Reduces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contention for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access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10" dirty="0">
                <a:latin typeface="Arial MT"/>
                <a:cs typeface="Arial MT"/>
              </a:rPr>
              <a:t>Snooping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protocols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5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Each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cache </a:t>
            </a:r>
            <a:r>
              <a:rPr sz="2800" spc="-5" dirty="0">
                <a:latin typeface="Arial MT"/>
                <a:cs typeface="Arial MT"/>
              </a:rPr>
              <a:t>monitors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bus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reads/writes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Directory-based</a:t>
            </a:r>
            <a:r>
              <a:rPr sz="3200" spc="-9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protocols</a:t>
            </a:r>
            <a:endParaRPr sz="3200">
              <a:latin typeface="Arial MT"/>
              <a:cs typeface="Arial MT"/>
            </a:endParaRPr>
          </a:p>
          <a:p>
            <a:pPr marL="756285" marR="5080" lvl="1" indent="-287020">
              <a:lnSpc>
                <a:spcPts val="3020"/>
              </a:lnSpc>
              <a:spcBef>
                <a:spcPts val="73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Caches and </a:t>
            </a:r>
            <a:r>
              <a:rPr sz="2800" spc="-5" dirty="0">
                <a:latin typeface="Arial MT"/>
                <a:cs typeface="Arial MT"/>
              </a:rPr>
              <a:t>memory </a:t>
            </a:r>
            <a:r>
              <a:rPr sz="2800" dirty="0">
                <a:latin typeface="Arial MT"/>
                <a:cs typeface="Arial MT"/>
              </a:rPr>
              <a:t>record sharing status of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 directory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83768"/>
            <a:ext cx="78047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Invalidating</a:t>
            </a:r>
            <a:r>
              <a:rPr sz="4000" spc="-10" dirty="0"/>
              <a:t> Snooping</a:t>
            </a:r>
            <a:r>
              <a:rPr sz="4000" spc="-20" dirty="0"/>
              <a:t> </a:t>
            </a:r>
            <a:r>
              <a:rPr sz="4000" spc="-10" dirty="0"/>
              <a:t>Protocols</a:t>
            </a:r>
            <a:endParaRPr sz="40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82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55495"/>
            <a:ext cx="7958455" cy="22980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marR="532130" indent="-342900">
              <a:lnSpc>
                <a:spcPts val="3460"/>
              </a:lnSpc>
              <a:spcBef>
                <a:spcPts val="53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Cache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gets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exclusive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access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block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when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it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be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written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9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Broadcasts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invalidate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message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on</a:t>
            </a:r>
            <a:r>
              <a:rPr sz="2800" spc="-5" dirty="0">
                <a:latin typeface="Arial MT"/>
                <a:cs typeface="Arial MT"/>
              </a:rPr>
              <a:t> the </a:t>
            </a:r>
            <a:r>
              <a:rPr sz="2800" dirty="0">
                <a:latin typeface="Arial MT"/>
                <a:cs typeface="Arial MT"/>
              </a:rPr>
              <a:t>bus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33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Subsequent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read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dirty="0">
                <a:latin typeface="Arial MT"/>
                <a:cs typeface="Arial MT"/>
              </a:rPr>
              <a:t> another cache </a:t>
            </a:r>
            <a:r>
              <a:rPr sz="2800" spc="-5" dirty="0">
                <a:latin typeface="Arial MT"/>
                <a:cs typeface="Arial MT"/>
              </a:rPr>
              <a:t>misses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Owning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cache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supplies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updated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value</a:t>
            </a:r>
            <a:endParaRPr sz="24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54608" y="4088891"/>
          <a:ext cx="8284208" cy="2468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931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CPU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activity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Bus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activity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CP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1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3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’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38036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cache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CPU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B’s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38036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cache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Memory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CPU</a:t>
                      </a:r>
                      <a:r>
                        <a:rPr sz="1800" spc="-1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reads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miss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15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CPU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reads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miss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15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CPU</a:t>
                      </a:r>
                      <a:r>
                        <a:rPr sz="1800" spc="-11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1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writes</a:t>
                      </a:r>
                      <a:r>
                        <a:rPr sz="1800" spc="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Invalidate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15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CPU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read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Cache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miss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15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6483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Memory</a:t>
            </a:r>
            <a:r>
              <a:rPr spc="-75" dirty="0"/>
              <a:t> </a:t>
            </a:r>
            <a:r>
              <a:rPr spc="-5" dirty="0"/>
              <a:t>Consistency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83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19542"/>
            <a:ext cx="8093075" cy="48393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42265" marR="1057910" indent="-342265" algn="r">
              <a:lnSpc>
                <a:spcPct val="100000"/>
              </a:lnSpc>
              <a:spcBef>
                <a:spcPts val="45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42265" algn="l"/>
                <a:tab pos="342900" algn="l"/>
              </a:tabLst>
            </a:pPr>
            <a:r>
              <a:rPr sz="2800" spc="-5" dirty="0">
                <a:latin typeface="Arial MT"/>
                <a:cs typeface="Arial MT"/>
              </a:rPr>
              <a:t>When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are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writes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seen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by other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processors</a:t>
            </a:r>
            <a:endParaRPr sz="2800">
              <a:latin typeface="Arial MT"/>
              <a:cs typeface="Arial MT"/>
            </a:endParaRPr>
          </a:p>
          <a:p>
            <a:pPr marL="286385" marR="1126490" lvl="1" indent="-286385" algn="r">
              <a:lnSpc>
                <a:spcPct val="100000"/>
              </a:lnSpc>
              <a:spcBef>
                <a:spcPts val="30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286385" algn="l"/>
                <a:tab pos="287020" algn="l"/>
              </a:tabLst>
            </a:pPr>
            <a:r>
              <a:rPr sz="2400" spc="-5" dirty="0">
                <a:latin typeface="Arial MT"/>
                <a:cs typeface="Arial MT"/>
              </a:rPr>
              <a:t>“Seen”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means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read returns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written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value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8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Can’t be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instantaneously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Assumptions</a:t>
            </a:r>
            <a:endParaRPr sz="2800">
              <a:latin typeface="Arial MT"/>
              <a:cs typeface="Arial MT"/>
            </a:endParaRPr>
          </a:p>
          <a:p>
            <a:pPr marL="756285" marR="5080" lvl="1" indent="-287020">
              <a:lnSpc>
                <a:spcPts val="2590"/>
              </a:lnSpc>
              <a:spcBef>
                <a:spcPts val="63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dirty="0">
                <a:latin typeface="Arial MT"/>
                <a:cs typeface="Arial MT"/>
              </a:rPr>
              <a:t>A </a:t>
            </a:r>
            <a:r>
              <a:rPr sz="2400" spc="-5" dirty="0">
                <a:latin typeface="Arial MT"/>
                <a:cs typeface="Arial MT"/>
              </a:rPr>
              <a:t>write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completes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only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when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all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processors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have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seen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it</a:t>
            </a:r>
            <a:endParaRPr sz="2400">
              <a:latin typeface="Arial MT"/>
              <a:cs typeface="Arial MT"/>
            </a:endParaRPr>
          </a:p>
          <a:p>
            <a:pPr marL="756285" marR="1092835" lvl="1" indent="-287020">
              <a:lnSpc>
                <a:spcPts val="2590"/>
              </a:lnSpc>
              <a:spcBef>
                <a:spcPts val="58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5" dirty="0">
                <a:latin typeface="Arial MT"/>
                <a:cs typeface="Arial MT"/>
              </a:rPr>
              <a:t> processor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does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not reorder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writes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other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accesses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84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dirty="0">
                <a:latin typeface="Arial MT"/>
                <a:cs typeface="Arial MT"/>
              </a:rPr>
              <a:t>Consequence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ts val="2735"/>
              </a:lnSpc>
              <a:spcBef>
                <a:spcPts val="30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dirty="0">
                <a:latin typeface="Arial MT"/>
                <a:cs typeface="Arial MT"/>
              </a:rPr>
              <a:t>P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writes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writes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endParaRPr sz="2400">
              <a:latin typeface="Arial MT"/>
              <a:cs typeface="Arial MT"/>
            </a:endParaRPr>
          </a:p>
          <a:p>
            <a:pPr marL="756285">
              <a:lnSpc>
                <a:spcPts val="2735"/>
              </a:lnSpc>
            </a:pPr>
            <a:r>
              <a:rPr sz="2400" spc="105" dirty="0">
                <a:latin typeface="Lucida Sans Unicode"/>
                <a:cs typeface="Lucida Sans Unicode"/>
              </a:rPr>
              <a:t>⇒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Arial MT"/>
                <a:cs typeface="Arial MT"/>
              </a:rPr>
              <a:t>all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processors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that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new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 </a:t>
            </a:r>
            <a:r>
              <a:rPr sz="2400" spc="-5" dirty="0">
                <a:latin typeface="Arial MT"/>
                <a:cs typeface="Arial MT"/>
              </a:rPr>
              <a:t>also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new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X</a:t>
            </a:r>
            <a:endParaRPr sz="24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9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Processors can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reorder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reads,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but not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writes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07770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Multilevel</a:t>
            </a:r>
            <a:r>
              <a:rPr spc="-15" dirty="0"/>
              <a:t> </a:t>
            </a:r>
            <a:r>
              <a:rPr spc="-5" dirty="0"/>
              <a:t>On-Chip</a:t>
            </a:r>
            <a:r>
              <a:rPr spc="-15" dirty="0"/>
              <a:t> </a:t>
            </a:r>
            <a:r>
              <a:rPr spc="-5" dirty="0"/>
              <a:t>Caches</a:t>
            </a:r>
          </a:p>
        </p:txBody>
      </p:sp>
      <p:sp>
        <p:nvSpPr>
          <p:cNvPr id="3" name="object 3"/>
          <p:cNvSpPr/>
          <p:nvPr/>
        </p:nvSpPr>
        <p:spPr>
          <a:xfrm>
            <a:off x="9235440" y="457200"/>
            <a:ext cx="365760" cy="6065520"/>
          </a:xfrm>
          <a:custGeom>
            <a:avLst/>
            <a:gdLst/>
            <a:ahLst/>
            <a:cxnLst/>
            <a:rect l="l" t="t" r="r" b="b"/>
            <a:pathLst>
              <a:path w="365759" h="6065520">
                <a:moveTo>
                  <a:pt x="365759" y="6065519"/>
                </a:moveTo>
                <a:lnTo>
                  <a:pt x="365759" y="0"/>
                </a:lnTo>
                <a:lnTo>
                  <a:pt x="0" y="0"/>
                </a:lnTo>
                <a:lnTo>
                  <a:pt x="0" y="6065519"/>
                </a:lnTo>
                <a:lnTo>
                  <a:pt x="365759" y="6065519"/>
                </a:lnTo>
                <a:close/>
              </a:path>
            </a:pathLst>
          </a:custGeom>
          <a:solidFill>
            <a:srgbClr val="9EC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73352" y="535939"/>
            <a:ext cx="281305" cy="58826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§5.10</a:t>
            </a:r>
            <a:r>
              <a:rPr sz="1800" spc="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Real</a:t>
            </a:r>
            <a:r>
              <a:rPr sz="1800" spc="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CEAAC"/>
                </a:solidFill>
                <a:latin typeface="Arial MT"/>
                <a:cs typeface="Arial MT"/>
              </a:rPr>
              <a:t>Stuff:</a:t>
            </a:r>
            <a:r>
              <a:rPr sz="1800" spc="-45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ECEAAC"/>
                </a:solidFill>
                <a:latin typeface="Arial MT"/>
                <a:cs typeface="Arial MT"/>
              </a:rPr>
              <a:t>The</a:t>
            </a:r>
            <a:r>
              <a:rPr sz="1800" spc="-1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AMD</a:t>
            </a:r>
            <a:r>
              <a:rPr sz="180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Opteron </a:t>
            </a:r>
            <a:r>
              <a:rPr sz="1800" spc="-10" dirty="0">
                <a:solidFill>
                  <a:srgbClr val="ECEAAC"/>
                </a:solidFill>
                <a:latin typeface="Arial MT"/>
                <a:cs typeface="Arial MT"/>
              </a:rPr>
              <a:t>X4</a:t>
            </a:r>
            <a:r>
              <a:rPr sz="1800" spc="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Intel</a:t>
            </a:r>
            <a:r>
              <a:rPr sz="180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Nehalem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291" y="2010155"/>
            <a:ext cx="6263640" cy="41087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61591" y="6282941"/>
            <a:ext cx="6426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core: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32KB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L1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I-cache,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32KB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L1 D-cache,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512KB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L2 cache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84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561591" y="1610359"/>
            <a:ext cx="321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Intel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Nehalem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4-core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processor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67659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2-Level TLB</a:t>
            </a:r>
            <a:r>
              <a:rPr spc="-30" dirty="0"/>
              <a:t> </a:t>
            </a:r>
            <a:r>
              <a:rPr spc="-5" dirty="0"/>
              <a:t>Organization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85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27759" y="1711451"/>
          <a:ext cx="8280400" cy="4700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0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5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Intel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Nehalem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AMD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Opteron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X4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Virtual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48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bits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48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bits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Physical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addr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44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bits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48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bits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Page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size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4KB,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2/4MB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4KB,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2/4MB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708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L1</a:t>
                      </a:r>
                      <a:r>
                        <a:rPr sz="18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TLB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(per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core)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3143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L1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I-TLB: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128 entries for small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pages,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7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per thread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(2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×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)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for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large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pages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0805" marR="33909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L1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D-TLB: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64 entries for small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pages,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32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for large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pages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Both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4-way,</a:t>
                      </a:r>
                      <a:r>
                        <a:rPr sz="1800" spc="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LRU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replacement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943610">
                        <a:lnSpc>
                          <a:spcPts val="2590"/>
                        </a:lnSpc>
                        <a:spcBef>
                          <a:spcPts val="2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L1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I-TLB: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48 entries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L1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D-TLB: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48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entries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2710" marR="3333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Both fully associative, LRU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replacement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412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L2</a:t>
                      </a:r>
                      <a:r>
                        <a:rPr sz="18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TLB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(per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core)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686435">
                        <a:lnSpc>
                          <a:spcPts val="2590"/>
                        </a:lnSpc>
                        <a:spcBef>
                          <a:spcPts val="2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Single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L2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TLB: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512 entries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4-way,</a:t>
                      </a:r>
                      <a:r>
                        <a:rPr sz="1800" spc="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LRU replacement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815340">
                        <a:lnSpc>
                          <a:spcPts val="2590"/>
                        </a:lnSpc>
                        <a:spcBef>
                          <a:spcPts val="2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L2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I-TLB: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512 entries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L2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D-TLB: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512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entries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Both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4-way,</a:t>
                      </a:r>
                      <a:r>
                        <a:rPr sz="1800" spc="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round-robin</a:t>
                      </a:r>
                      <a:r>
                        <a:rPr sz="18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LRU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99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TLB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misses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Handled in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hardware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Handled in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hardware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73596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3-Level</a:t>
            </a:r>
            <a:r>
              <a:rPr dirty="0"/>
              <a:t> </a:t>
            </a:r>
            <a:r>
              <a:rPr spc="-5" dirty="0"/>
              <a:t>Cache</a:t>
            </a:r>
            <a:r>
              <a:rPr spc="-10" dirty="0"/>
              <a:t> </a:t>
            </a:r>
            <a:r>
              <a:rPr spc="-5" dirty="0"/>
              <a:t>Organization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86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27759" y="1711451"/>
          <a:ext cx="8279129" cy="45361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9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9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5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Intel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Nehalem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AMD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Opteron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X4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679">
                <a:tc>
                  <a:txBody>
                    <a:bodyPr/>
                    <a:lstStyle/>
                    <a:p>
                      <a:pPr marL="92075" marR="2997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L1</a:t>
                      </a:r>
                      <a:r>
                        <a:rPr sz="18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caches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(per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core)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710" marR="605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L1 I-cache: 32KB,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64-byte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blocks,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4-way,</a:t>
                      </a:r>
                      <a:r>
                        <a:rPr sz="1800" spc="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approx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LRU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replacement,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hit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n/a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 marR="3143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L1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I-cache: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32KB,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64-byte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blocks,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2-way,</a:t>
                      </a:r>
                      <a:r>
                        <a:rPr sz="1800" spc="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LRU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replacement,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hit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cycles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58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5797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L1 D-cache: 32KB,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64-byte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blocks,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8-way,</a:t>
                      </a:r>
                      <a:r>
                        <a:rPr sz="1800" spc="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approx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LRU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replacement,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write-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back/allocate,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hit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n/a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23812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L1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D-cache: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32KB,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64-byte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blocks,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2-way,</a:t>
                      </a:r>
                      <a:r>
                        <a:rPr sz="1800" spc="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LRU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replacement,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write-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back/allocate,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hit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cycles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99">
                <a:tc>
                  <a:txBody>
                    <a:bodyPr/>
                    <a:lstStyle/>
                    <a:p>
                      <a:pPr marL="92075" marR="3498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L2</a:t>
                      </a:r>
                      <a:r>
                        <a:rPr sz="18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unified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cache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(per</a:t>
                      </a:r>
                      <a:r>
                        <a:rPr sz="18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core)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984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256KB,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64-byte</a:t>
                      </a:r>
                      <a:r>
                        <a:rPr sz="18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blocks,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8-way, 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approx LRU replacement,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write-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back/allocate,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hit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time n/a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99060" algn="just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512KB,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64-byte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blocks, 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16-way,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approx LRU replacement,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write-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back/allocate,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hit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time n/a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19">
                <a:tc>
                  <a:txBody>
                    <a:bodyPr/>
                    <a:lstStyle/>
                    <a:p>
                      <a:pPr marL="92075" marR="351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L3</a:t>
                      </a:r>
                      <a:r>
                        <a:rPr sz="1800" spc="-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unified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cache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(shared)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346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8MB,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64-byte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blocks,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16-way,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replacement</a:t>
                      </a:r>
                      <a:r>
                        <a:rPr sz="18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n/a,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write-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back/allocate,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hit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n/a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18796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2MB,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64-byte</a:t>
                      </a:r>
                      <a:r>
                        <a:rPr sz="18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blocks,</a:t>
                      </a:r>
                      <a:r>
                        <a:rPr sz="18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32-way, 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replace block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shared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by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fewest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cores,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write-back/allocate,</a:t>
                      </a:r>
                      <a:r>
                        <a:rPr sz="1800" spc="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hit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time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32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cycles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21739" y="6289037"/>
            <a:ext cx="225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n/a: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available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990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Mis</a:t>
            </a:r>
            <a:r>
              <a:rPr spc="-25" dirty="0"/>
              <a:t> </a:t>
            </a:r>
            <a:r>
              <a:rPr spc="-5" dirty="0"/>
              <a:t>Penalty</a:t>
            </a:r>
            <a:r>
              <a:rPr spc="-20" dirty="0"/>
              <a:t> </a:t>
            </a:r>
            <a:r>
              <a:rPr spc="-5" dirty="0"/>
              <a:t>Reduction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87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7837170" cy="484695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Return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requested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word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first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Then</a:t>
            </a:r>
            <a:r>
              <a:rPr sz="2800" dirty="0">
                <a:latin typeface="Arial MT"/>
                <a:cs typeface="Arial MT"/>
              </a:rPr>
              <a:t> back-fill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rest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block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Non-blocking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miss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processing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Hit </a:t>
            </a:r>
            <a:r>
              <a:rPr sz="2800" dirty="0">
                <a:latin typeface="Arial MT"/>
                <a:cs typeface="Arial MT"/>
              </a:rPr>
              <a:t>under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miss: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allow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hits 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proceed</a:t>
            </a:r>
            <a:endParaRPr sz="2800">
              <a:latin typeface="Arial MT"/>
              <a:cs typeface="Arial MT"/>
            </a:endParaRPr>
          </a:p>
          <a:p>
            <a:pPr marL="756285" marR="398780" lvl="1" indent="-287020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Mis</a:t>
            </a:r>
            <a:r>
              <a:rPr sz="2800" dirty="0">
                <a:latin typeface="Arial MT"/>
                <a:cs typeface="Arial MT"/>
              </a:rPr>
              <a:t> under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miss: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allow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multiple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outstanding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misses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Hardware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prefetch: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instructions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and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data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Opteron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X4: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bank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interleaved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L1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D-cache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10" dirty="0">
                <a:latin typeface="Arial MT"/>
                <a:cs typeface="Arial MT"/>
              </a:rPr>
              <a:t>Two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concurrent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accesses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per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cycle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18592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Pitfalls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7636509" cy="495681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Byte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5" dirty="0">
                <a:latin typeface="Arial MT"/>
                <a:cs typeface="Arial MT"/>
              </a:rPr>
              <a:t>vs.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word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addressing</a:t>
            </a:r>
            <a:endParaRPr sz="3200">
              <a:latin typeface="Arial MT"/>
              <a:cs typeface="Arial MT"/>
            </a:endParaRPr>
          </a:p>
          <a:p>
            <a:pPr marL="756285" marR="572770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Example:</a:t>
            </a:r>
            <a:r>
              <a:rPr sz="2800" dirty="0">
                <a:latin typeface="Arial MT"/>
                <a:cs typeface="Arial MT"/>
              </a:rPr>
              <a:t> 32-byte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direct-mapped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cache,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4-byte blocks</a:t>
            </a:r>
            <a:endParaRPr sz="28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590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Byte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36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maps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block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1</a:t>
            </a:r>
            <a:endParaRPr sz="240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575"/>
              </a:spcBef>
              <a:buClr>
                <a:srgbClr val="ECEAAC"/>
              </a:buClr>
              <a:buSzPct val="50000"/>
              <a:buFont typeface="Times New Roman"/>
              <a:buChar char="■"/>
              <a:tabLst>
                <a:tab pos="1155700" algn="l"/>
              </a:tabLst>
            </a:pPr>
            <a:r>
              <a:rPr sz="2400" spc="-5" dirty="0">
                <a:latin typeface="Arial MT"/>
                <a:cs typeface="Arial MT"/>
              </a:rPr>
              <a:t>Word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36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maps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block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  <a:p>
            <a:pPr marL="354965" marR="438150" indent="-342900">
              <a:lnSpc>
                <a:spcPct val="100000"/>
              </a:lnSpc>
              <a:spcBef>
                <a:spcPts val="73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Ignoring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memory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system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effects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when </a:t>
            </a:r>
            <a:r>
              <a:rPr sz="3200" spc="-869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writing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or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generating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code</a:t>
            </a:r>
            <a:endParaRPr sz="32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Example: </a:t>
            </a:r>
            <a:r>
              <a:rPr sz="2800" dirty="0">
                <a:latin typeface="Arial MT"/>
                <a:cs typeface="Arial MT"/>
              </a:rPr>
              <a:t>iterating over </a:t>
            </a:r>
            <a:r>
              <a:rPr sz="2800" spc="-5" dirty="0">
                <a:latin typeface="Arial MT"/>
                <a:cs typeface="Arial MT"/>
              </a:rPr>
              <a:t>rows </a:t>
            </a:r>
            <a:r>
              <a:rPr sz="2800" dirty="0">
                <a:latin typeface="Arial MT"/>
                <a:cs typeface="Arial MT"/>
              </a:rPr>
              <a:t>vs. columns of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arrays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Large strides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result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poor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locality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5440" y="457200"/>
            <a:ext cx="365760" cy="2903220"/>
          </a:xfrm>
          <a:custGeom>
            <a:avLst/>
            <a:gdLst/>
            <a:ahLst/>
            <a:cxnLst/>
            <a:rect l="l" t="t" r="r" b="b"/>
            <a:pathLst>
              <a:path w="365759" h="2903220">
                <a:moveTo>
                  <a:pt x="365759" y="2903219"/>
                </a:moveTo>
                <a:lnTo>
                  <a:pt x="365759" y="0"/>
                </a:lnTo>
                <a:lnTo>
                  <a:pt x="0" y="0"/>
                </a:lnTo>
                <a:lnTo>
                  <a:pt x="0" y="2903219"/>
                </a:lnTo>
                <a:lnTo>
                  <a:pt x="365759" y="2903219"/>
                </a:lnTo>
                <a:close/>
              </a:path>
            </a:pathLst>
          </a:custGeom>
          <a:solidFill>
            <a:srgbClr val="9EC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73352" y="535939"/>
            <a:ext cx="281305" cy="27266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30" dirty="0">
                <a:solidFill>
                  <a:srgbClr val="ECEAAC"/>
                </a:solidFill>
                <a:latin typeface="Arial MT"/>
                <a:cs typeface="Arial MT"/>
              </a:rPr>
              <a:t>§5.11</a:t>
            </a:r>
            <a:r>
              <a:rPr sz="1800" spc="-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Fallacies and</a:t>
            </a:r>
            <a:r>
              <a:rPr sz="1800" spc="-1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Pitfalls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18592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Pitfalls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89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604263"/>
            <a:ext cx="8034655" cy="455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791210" indent="-342900">
              <a:lnSpc>
                <a:spcPct val="100000"/>
              </a:lnSpc>
              <a:spcBef>
                <a:spcPts val="10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In multiprocessor with shared L2 or L3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cache</a:t>
            </a:r>
            <a:endParaRPr sz="32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Less associativity than cores results </a:t>
            </a:r>
            <a:r>
              <a:rPr sz="2800" spc="-5" dirty="0">
                <a:latin typeface="Arial MT"/>
                <a:cs typeface="Arial MT"/>
              </a:rPr>
              <a:t>in </a:t>
            </a:r>
            <a:r>
              <a:rPr sz="2800" dirty="0">
                <a:latin typeface="Arial MT"/>
                <a:cs typeface="Arial MT"/>
              </a:rPr>
              <a:t>conflict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misses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More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cores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130" dirty="0">
                <a:latin typeface="Lucida Sans Unicode"/>
                <a:cs typeface="Lucida Sans Unicode"/>
              </a:rPr>
              <a:t>⇒</a:t>
            </a:r>
            <a:r>
              <a:rPr sz="2800" spc="-114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Arial MT"/>
                <a:cs typeface="Arial MT"/>
              </a:rPr>
              <a:t>need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increase associativity</a:t>
            </a:r>
            <a:endParaRPr sz="2800">
              <a:latin typeface="Arial MT"/>
              <a:cs typeface="Arial MT"/>
            </a:endParaRPr>
          </a:p>
          <a:p>
            <a:pPr marL="354965" marR="452120" indent="-342900">
              <a:lnSpc>
                <a:spcPct val="100000"/>
              </a:lnSpc>
              <a:spcBef>
                <a:spcPts val="75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Using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AMAT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evaluate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performance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out-of-order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processors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Ignores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effect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non-blocked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accesses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dirty="0">
                <a:latin typeface="Arial MT"/>
                <a:cs typeface="Arial MT"/>
              </a:rPr>
              <a:t>Instead,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evaluate performance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by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simulation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4159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Cache</a:t>
            </a:r>
            <a:r>
              <a:rPr spc="-50" dirty="0"/>
              <a:t> </a:t>
            </a:r>
            <a:r>
              <a:rPr spc="-5" dirty="0"/>
              <a:t>Example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7336"/>
            <a:ext cx="7180580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8-blocks,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1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word/block,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direct</a:t>
            </a:r>
            <a:r>
              <a:rPr sz="3200" spc="-10" dirty="0">
                <a:latin typeface="Arial MT"/>
                <a:cs typeface="Arial MT"/>
              </a:rPr>
              <a:t> mapped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Initial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state</a:t>
            </a:r>
            <a:endParaRPr sz="32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91867" y="3368039"/>
          <a:ext cx="6095364" cy="32918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9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Index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V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65" dirty="0">
                          <a:latin typeface="Arial MT"/>
                          <a:cs typeface="Arial MT"/>
                        </a:rPr>
                        <a:t>Tag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Data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010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011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101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0" dirty="0">
                          <a:latin typeface="Arial MT"/>
                          <a:cs typeface="Arial MT"/>
                        </a:rPr>
                        <a:t>110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52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95" dirty="0">
                          <a:latin typeface="Arial MT"/>
                          <a:cs typeface="Arial MT"/>
                        </a:rPr>
                        <a:t>111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>
          <a:xfrm>
            <a:off x="8625840" y="3886200"/>
            <a:ext cx="609600" cy="2362200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8077" y="326034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18592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Pitfalls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90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21739" y="1503671"/>
            <a:ext cx="7836534" cy="510286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Extending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address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range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using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segments</a:t>
            </a:r>
            <a:endParaRPr sz="32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E.g.,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Intel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80286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But a </a:t>
            </a:r>
            <a:r>
              <a:rPr sz="2800" dirty="0">
                <a:latin typeface="Arial MT"/>
                <a:cs typeface="Arial MT"/>
              </a:rPr>
              <a:t>segment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 </a:t>
            </a:r>
            <a:r>
              <a:rPr sz="2800" dirty="0">
                <a:latin typeface="Arial MT"/>
                <a:cs typeface="Arial MT"/>
              </a:rPr>
              <a:t>not</a:t>
            </a:r>
            <a:r>
              <a:rPr sz="2800" spc="-5" dirty="0">
                <a:latin typeface="Arial MT"/>
                <a:cs typeface="Arial MT"/>
              </a:rPr>
              <a:t> always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big</a:t>
            </a:r>
            <a:r>
              <a:rPr sz="2800" dirty="0">
                <a:latin typeface="Arial MT"/>
                <a:cs typeface="Arial MT"/>
              </a:rPr>
              <a:t> enough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Makes</a:t>
            </a:r>
            <a:r>
              <a:rPr sz="2800" dirty="0">
                <a:latin typeface="Arial MT"/>
                <a:cs typeface="Arial MT"/>
              </a:rPr>
              <a:t> address </a:t>
            </a:r>
            <a:r>
              <a:rPr sz="2800" spc="-5" dirty="0">
                <a:latin typeface="Arial MT"/>
                <a:cs typeface="Arial MT"/>
              </a:rPr>
              <a:t>arithmetic</a:t>
            </a:r>
            <a:r>
              <a:rPr sz="2800" dirty="0">
                <a:latin typeface="Arial MT"/>
                <a:cs typeface="Arial MT"/>
              </a:rPr>
              <a:t> complicated</a:t>
            </a:r>
            <a:endParaRPr sz="2800">
              <a:latin typeface="Arial MT"/>
              <a:cs typeface="Arial MT"/>
            </a:endParaRPr>
          </a:p>
          <a:p>
            <a:pPr marL="354965" marR="1066800" indent="-342900">
              <a:lnSpc>
                <a:spcPct val="100000"/>
              </a:lnSpc>
              <a:spcBef>
                <a:spcPts val="755"/>
              </a:spcBef>
              <a:buClr>
                <a:srgbClr val="ECEAAC"/>
              </a:buClr>
              <a:buSzPct val="59375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Implementing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VMM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on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ISA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not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designed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for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virtualization</a:t>
            </a:r>
            <a:endParaRPr sz="3200">
              <a:latin typeface="Arial MT"/>
              <a:cs typeface="Arial MT"/>
            </a:endParaRPr>
          </a:p>
          <a:p>
            <a:pPr marL="756285" marR="417830" lvl="1" indent="-287020">
              <a:lnSpc>
                <a:spcPct val="100000"/>
              </a:lnSpc>
              <a:spcBef>
                <a:spcPts val="68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E.g., </a:t>
            </a:r>
            <a:r>
              <a:rPr sz="2800" dirty="0">
                <a:latin typeface="Arial MT"/>
                <a:cs typeface="Arial MT"/>
              </a:rPr>
              <a:t>non-privileged instructions accessing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hardware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resources</a:t>
            </a:r>
            <a:endParaRPr sz="2800">
              <a:latin typeface="Arial MT"/>
              <a:cs typeface="Arial MT"/>
            </a:endParaRPr>
          </a:p>
          <a:p>
            <a:pPr marL="756285" marR="8890" lvl="1" indent="-287020">
              <a:lnSpc>
                <a:spcPct val="100000"/>
              </a:lnSpc>
              <a:spcBef>
                <a:spcPts val="675"/>
              </a:spcBef>
              <a:buClr>
                <a:srgbClr val="91AFBF"/>
              </a:buClr>
              <a:buSzPct val="53571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800" spc="-5" dirty="0">
                <a:latin typeface="Arial MT"/>
                <a:cs typeface="Arial MT"/>
              </a:rPr>
              <a:t>Either </a:t>
            </a:r>
            <a:r>
              <a:rPr sz="2800" dirty="0">
                <a:latin typeface="Arial MT"/>
                <a:cs typeface="Arial MT"/>
              </a:rPr>
              <a:t>extend </a:t>
            </a:r>
            <a:r>
              <a:rPr sz="2800" spc="-5" dirty="0">
                <a:latin typeface="Arial MT"/>
                <a:cs typeface="Arial MT"/>
              </a:rPr>
              <a:t>ISA, </a:t>
            </a:r>
            <a:r>
              <a:rPr sz="2800" dirty="0">
                <a:latin typeface="Arial MT"/>
                <a:cs typeface="Arial MT"/>
              </a:rPr>
              <a:t>or require guest </a:t>
            </a:r>
            <a:r>
              <a:rPr sz="2800" spc="-10" dirty="0">
                <a:latin typeface="Arial MT"/>
                <a:cs typeface="Arial MT"/>
              </a:rPr>
              <a:t>OS </a:t>
            </a:r>
            <a:r>
              <a:rPr sz="2800" dirty="0">
                <a:latin typeface="Arial MT"/>
                <a:cs typeface="Arial MT"/>
              </a:rPr>
              <a:t>not </a:t>
            </a:r>
            <a:r>
              <a:rPr sz="2800" spc="-5" dirty="0">
                <a:latin typeface="Arial MT"/>
                <a:cs typeface="Arial MT"/>
              </a:rPr>
              <a:t>to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use </a:t>
            </a:r>
            <a:r>
              <a:rPr sz="2800" spc="-5" dirty="0">
                <a:latin typeface="Arial MT"/>
                <a:cs typeface="Arial MT"/>
              </a:rPr>
              <a:t>problematic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instructions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621283"/>
            <a:ext cx="56172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Concluding</a:t>
            </a:r>
            <a:r>
              <a:rPr spc="-40" dirty="0"/>
              <a:t> </a:t>
            </a:r>
            <a:r>
              <a:rPr spc="-5" dirty="0"/>
              <a:t>Remarks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1739" y="1564639"/>
            <a:ext cx="7537450" cy="48958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marR="5080" indent="-342900">
              <a:lnSpc>
                <a:spcPts val="3020"/>
              </a:lnSpc>
              <a:spcBef>
                <a:spcPts val="48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Fast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memories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are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small,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large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memories</a:t>
            </a:r>
            <a:r>
              <a:rPr sz="2800" spc="3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are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slow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25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dirty="0">
                <a:latin typeface="Arial MT"/>
                <a:cs typeface="Arial MT"/>
              </a:rPr>
              <a:t>We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really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want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fast,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large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memories </a:t>
            </a:r>
            <a:r>
              <a:rPr sz="2400" spc="1260" dirty="0">
                <a:latin typeface="Lucida Sans Unicode"/>
                <a:cs typeface="Lucida Sans Unicode"/>
              </a:rPr>
              <a:t> </a:t>
            </a:r>
            <a:endParaRPr sz="2400">
              <a:latin typeface="Lucida Sans Unicode"/>
              <a:cs typeface="Lucida Sans Unicode"/>
            </a:endParaRPr>
          </a:p>
          <a:p>
            <a:pPr marL="756285" lvl="1" indent="-287655">
              <a:lnSpc>
                <a:spcPct val="100000"/>
              </a:lnSpc>
              <a:spcBef>
                <a:spcPts val="29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Caching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gives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this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illusion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☺</a:t>
            </a:r>
            <a:endParaRPr sz="24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Principle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locality</a:t>
            </a:r>
            <a:endParaRPr sz="2800">
              <a:latin typeface="Arial MT"/>
              <a:cs typeface="Arial MT"/>
            </a:endParaRPr>
          </a:p>
          <a:p>
            <a:pPr marL="756285" marR="114935" lvl="1" indent="-287020">
              <a:lnSpc>
                <a:spcPts val="2590"/>
              </a:lnSpc>
              <a:spcBef>
                <a:spcPts val="630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Programs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use</a:t>
            </a:r>
            <a:r>
              <a:rPr sz="2400" dirty="0">
                <a:latin typeface="Arial MT"/>
                <a:cs typeface="Arial MT"/>
              </a:rPr>
              <a:t> a </a:t>
            </a:r>
            <a:r>
              <a:rPr sz="2400" spc="-5" dirty="0">
                <a:latin typeface="Arial MT"/>
                <a:cs typeface="Arial MT"/>
              </a:rPr>
              <a:t>small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part of their memory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space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frequently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Memory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hierarchy</a:t>
            </a:r>
            <a:endParaRPr sz="2800">
              <a:latin typeface="Arial MT"/>
              <a:cs typeface="Arial MT"/>
            </a:endParaRPr>
          </a:p>
          <a:p>
            <a:pPr marL="756285" lvl="1" indent="-287655">
              <a:lnSpc>
                <a:spcPts val="2735"/>
              </a:lnSpc>
              <a:spcBef>
                <a:spcPts val="305"/>
              </a:spcBef>
              <a:buClr>
                <a:srgbClr val="91AFBF"/>
              </a:buClr>
              <a:buSzPct val="54166"/>
              <a:buFont typeface="Times New Roman"/>
              <a:buChar char="■"/>
              <a:tabLst>
                <a:tab pos="756285" algn="l"/>
                <a:tab pos="756920" algn="l"/>
              </a:tabLst>
            </a:pPr>
            <a:r>
              <a:rPr sz="2400" spc="-5" dirty="0">
                <a:latin typeface="Arial MT"/>
                <a:cs typeface="Arial MT"/>
              </a:rPr>
              <a:t>L1 cache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Symbol"/>
                <a:cs typeface="Symbol"/>
              </a:rPr>
              <a:t>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 MT"/>
                <a:cs typeface="Arial MT"/>
              </a:rPr>
              <a:t>L2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cache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Symbol"/>
                <a:cs typeface="Symbol"/>
              </a:rPr>
              <a:t>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 MT"/>
                <a:cs typeface="Arial MT"/>
              </a:rPr>
              <a:t>…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Symbol"/>
                <a:cs typeface="Symbol"/>
              </a:rPr>
              <a:t>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 MT"/>
                <a:cs typeface="Arial MT"/>
              </a:rPr>
              <a:t>DRAM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memory</a:t>
            </a:r>
            <a:endParaRPr sz="2400">
              <a:latin typeface="Arial MT"/>
              <a:cs typeface="Arial MT"/>
            </a:endParaRPr>
          </a:p>
          <a:p>
            <a:pPr marL="756285">
              <a:lnSpc>
                <a:spcPts val="2735"/>
              </a:lnSpc>
            </a:pPr>
            <a:r>
              <a:rPr sz="2400" dirty="0">
                <a:latin typeface="Symbol"/>
                <a:cs typeface="Symbol"/>
              </a:rPr>
              <a:t>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 MT"/>
                <a:cs typeface="Arial MT"/>
              </a:rPr>
              <a:t>disk</a:t>
            </a:r>
            <a:endParaRPr sz="2400">
              <a:latin typeface="Arial MT"/>
              <a:cs typeface="Arial MT"/>
            </a:endParaRPr>
          </a:p>
          <a:p>
            <a:pPr marL="354965" marR="1533525" indent="-342900">
              <a:lnSpc>
                <a:spcPts val="3020"/>
              </a:lnSpc>
              <a:spcBef>
                <a:spcPts val="705"/>
              </a:spcBef>
              <a:buClr>
                <a:srgbClr val="ECEAAC"/>
              </a:buClr>
              <a:buSzPct val="58928"/>
              <a:buFont typeface="Times New Roman"/>
              <a:buChar char="■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Memory </a:t>
            </a:r>
            <a:r>
              <a:rPr sz="2800" dirty="0">
                <a:latin typeface="Arial MT"/>
                <a:cs typeface="Arial MT"/>
              </a:rPr>
              <a:t>system design </a:t>
            </a:r>
            <a:r>
              <a:rPr sz="2800" spc="-5" dirty="0">
                <a:latin typeface="Arial MT"/>
                <a:cs typeface="Arial MT"/>
              </a:rPr>
              <a:t>is </a:t>
            </a:r>
            <a:r>
              <a:rPr sz="2800" dirty="0">
                <a:latin typeface="Arial MT"/>
                <a:cs typeface="Arial MT"/>
              </a:rPr>
              <a:t>critical for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multiprocessors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5440" y="457200"/>
            <a:ext cx="365760" cy="2941320"/>
          </a:xfrm>
          <a:custGeom>
            <a:avLst/>
            <a:gdLst/>
            <a:ahLst/>
            <a:cxnLst/>
            <a:rect l="l" t="t" r="r" b="b"/>
            <a:pathLst>
              <a:path w="365759" h="2941320">
                <a:moveTo>
                  <a:pt x="365759" y="2941319"/>
                </a:moveTo>
                <a:lnTo>
                  <a:pt x="365759" y="0"/>
                </a:lnTo>
                <a:lnTo>
                  <a:pt x="0" y="0"/>
                </a:lnTo>
                <a:lnTo>
                  <a:pt x="0" y="2941319"/>
                </a:lnTo>
                <a:lnTo>
                  <a:pt x="365759" y="2941319"/>
                </a:lnTo>
                <a:close/>
              </a:path>
            </a:pathLst>
          </a:custGeom>
          <a:solidFill>
            <a:srgbClr val="9EC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73352" y="535939"/>
            <a:ext cx="281305" cy="27800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§5.12</a:t>
            </a:r>
            <a:r>
              <a:rPr sz="1800" spc="-20" dirty="0">
                <a:solidFill>
                  <a:srgbClr val="ECEA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EAAC"/>
                </a:solidFill>
                <a:latin typeface="Arial MT"/>
                <a:cs typeface="Arial MT"/>
              </a:rPr>
              <a:t>Concluding Remarks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5</a:t>
            </a:r>
            <a:r>
              <a:rPr spc="-5" dirty="0"/>
              <a:t> </a:t>
            </a:r>
            <a:r>
              <a:rPr dirty="0"/>
              <a:t>— </a:t>
            </a:r>
            <a:r>
              <a:rPr spc="-5" dirty="0"/>
              <a:t>Large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Fast:</a:t>
            </a:r>
            <a:r>
              <a:rPr spc="-15" dirty="0"/>
              <a:t> </a:t>
            </a:r>
            <a:r>
              <a:rPr spc="-5" dirty="0"/>
              <a:t>Exploiting</a:t>
            </a:r>
            <a:r>
              <a:rPr spc="-45" dirty="0"/>
              <a:t> </a:t>
            </a:r>
            <a:r>
              <a:rPr dirty="0"/>
              <a:t>Memory</a:t>
            </a:r>
            <a:r>
              <a:rPr spc="-25" dirty="0"/>
              <a:t> </a:t>
            </a:r>
            <a:r>
              <a:rPr spc="-5" dirty="0"/>
              <a:t>Hierarchy</a:t>
            </a:r>
            <a:r>
              <a:rPr spc="-40" dirty="0"/>
              <a:t> </a:t>
            </a:r>
            <a:r>
              <a:rPr dirty="0"/>
              <a:t>— </a:t>
            </a: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5440</Words>
  <Application>Microsoft Office PowerPoint</Application>
  <PresentationFormat>Custom</PresentationFormat>
  <Paragraphs>1158</Paragraphs>
  <Slides>91</Slides>
  <Notes>6</Notes>
  <HiddenSlides>33</HiddenSlides>
  <MMClips>49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Arial MT</vt:lpstr>
      <vt:lpstr>Calibri</vt:lpstr>
      <vt:lpstr>Lucida Sans Unicode</vt:lpstr>
      <vt:lpstr>Microsoft Sans Serif</vt:lpstr>
      <vt:lpstr>Symbol</vt:lpstr>
      <vt:lpstr>Times New Roman</vt:lpstr>
      <vt:lpstr>Verdana</vt:lpstr>
      <vt:lpstr>Office Theme</vt:lpstr>
      <vt:lpstr>PowerPoint Presentation</vt:lpstr>
      <vt:lpstr>Memory Technology</vt:lpstr>
      <vt:lpstr>Principle of Locality</vt:lpstr>
      <vt:lpstr>Taking Advantage of Locality</vt:lpstr>
      <vt:lpstr>Memory Hierarchy Levels</vt:lpstr>
      <vt:lpstr>Cache Memory</vt:lpstr>
      <vt:lpstr>Direct Mapped Cache</vt:lpstr>
      <vt:lpstr>Tags and Valid Bits</vt:lpstr>
      <vt:lpstr>Cache Example</vt:lpstr>
      <vt:lpstr>Cache Example</vt:lpstr>
      <vt:lpstr>Cache Example</vt:lpstr>
      <vt:lpstr>Cache Example</vt:lpstr>
      <vt:lpstr>Cache Example</vt:lpstr>
      <vt:lpstr>Cache Example</vt:lpstr>
      <vt:lpstr>Address Subdivision</vt:lpstr>
      <vt:lpstr>Example: Larger Block Size</vt:lpstr>
      <vt:lpstr>Block Size Considerations</vt:lpstr>
      <vt:lpstr>Cache Misses</vt:lpstr>
      <vt:lpstr>Write-Through</vt:lpstr>
      <vt:lpstr>Write-Back</vt:lpstr>
      <vt:lpstr>Write Allocation</vt:lpstr>
      <vt:lpstr>Example: Intrinsity FastMATH</vt:lpstr>
      <vt:lpstr>Example: Intrinsity FastMATH</vt:lpstr>
      <vt:lpstr>Main Memory Supporting Caches</vt:lpstr>
      <vt:lpstr>Increasing Memory Bandwidth</vt:lpstr>
      <vt:lpstr>Advanced DRAM Organization</vt:lpstr>
      <vt:lpstr>DRAM Generations</vt:lpstr>
      <vt:lpstr>Measuring Cache Performance</vt:lpstr>
      <vt:lpstr>Cache Performance Example</vt:lpstr>
      <vt:lpstr>Average Access Time</vt:lpstr>
      <vt:lpstr>Performance Summary</vt:lpstr>
      <vt:lpstr>Associative Caches</vt:lpstr>
      <vt:lpstr>Associative Cache Example</vt:lpstr>
      <vt:lpstr>Spectrum of Associativity</vt:lpstr>
      <vt:lpstr>Associativity Example</vt:lpstr>
      <vt:lpstr>Associativity Example</vt:lpstr>
      <vt:lpstr>How Much Associativity</vt:lpstr>
      <vt:lpstr>Set Associative Cache Organization</vt:lpstr>
      <vt:lpstr>Replacement Policy</vt:lpstr>
      <vt:lpstr>PowerPoint Presentation</vt:lpstr>
      <vt:lpstr>Multilevel Caches</vt:lpstr>
      <vt:lpstr>Multilevel Cache Example</vt:lpstr>
      <vt:lpstr>Example (cont.)</vt:lpstr>
      <vt:lpstr>PowerPoint Presentation</vt:lpstr>
      <vt:lpstr>Multilevel Cache Considerations</vt:lpstr>
      <vt:lpstr>Interactions with Advanced CPUs</vt:lpstr>
      <vt:lpstr>Interactions with Software</vt:lpstr>
      <vt:lpstr>Virtual Memory</vt:lpstr>
      <vt:lpstr>Address Translation</vt:lpstr>
      <vt:lpstr>Page Fault Penalty</vt:lpstr>
      <vt:lpstr>Page Tables</vt:lpstr>
      <vt:lpstr>Translation Using a Page Table</vt:lpstr>
      <vt:lpstr>Mapping Pages to Storage</vt:lpstr>
      <vt:lpstr>PowerPoint Presentation</vt:lpstr>
      <vt:lpstr>Replacement and Writes</vt:lpstr>
      <vt:lpstr>Fast Translation Using a TLB</vt:lpstr>
      <vt:lpstr>Fast Translation Using a TLB</vt:lpstr>
      <vt:lpstr>TLB Misses</vt:lpstr>
      <vt:lpstr>TLB Miss Handler</vt:lpstr>
      <vt:lpstr>Page Fault Handler</vt:lpstr>
      <vt:lpstr>TLB and Cache Interaction</vt:lpstr>
      <vt:lpstr>PowerPoint Presentation</vt:lpstr>
      <vt:lpstr>Memory Protection</vt:lpstr>
      <vt:lpstr>The Memory Hierarchy</vt:lpstr>
      <vt:lpstr>Block Placement</vt:lpstr>
      <vt:lpstr>Finding a Block</vt:lpstr>
      <vt:lpstr>Replacement</vt:lpstr>
      <vt:lpstr>Write Policy</vt:lpstr>
      <vt:lpstr>Sources of Misses</vt:lpstr>
      <vt:lpstr>Cache Design Trade-offs</vt:lpstr>
      <vt:lpstr>Virtual Machines</vt:lpstr>
      <vt:lpstr>Virtual Machine Monitor</vt:lpstr>
      <vt:lpstr>Example: Timer Virtualization</vt:lpstr>
      <vt:lpstr>Instruction Set Support</vt:lpstr>
      <vt:lpstr>Cache Control</vt:lpstr>
      <vt:lpstr>Interface Signals</vt:lpstr>
      <vt:lpstr>Finite State Machines</vt:lpstr>
      <vt:lpstr>Cache Controller FSM</vt:lpstr>
      <vt:lpstr>Cache Coherence Problem</vt:lpstr>
      <vt:lpstr>Coherence Defined</vt:lpstr>
      <vt:lpstr>Cache Coherence Protocols</vt:lpstr>
      <vt:lpstr>Invalidating Snooping Protocols</vt:lpstr>
      <vt:lpstr>Memory Consistency</vt:lpstr>
      <vt:lpstr>Multilevel On-Chip Caches</vt:lpstr>
      <vt:lpstr>2-Level TLB Organization</vt:lpstr>
      <vt:lpstr>3-Level Cache Organization</vt:lpstr>
      <vt:lpstr>Mis Penalty Reduction</vt:lpstr>
      <vt:lpstr>Pitfalls</vt:lpstr>
      <vt:lpstr>Pitfalls</vt:lpstr>
      <vt:lpstr>Pitfalls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 5 Large and Fast Exploiting Memory Hierarchy [Compatibility Mode]</dc:title>
  <dc:creator>mfraiwan</dc:creator>
  <cp:lastModifiedBy>NTC</cp:lastModifiedBy>
  <cp:revision>22</cp:revision>
  <dcterms:created xsi:type="dcterms:W3CDTF">2022-11-24T15:07:10Z</dcterms:created>
  <dcterms:modified xsi:type="dcterms:W3CDTF">2023-01-10T03:43:31Z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2012-04-05T00:00:00Z</vt:filetime>
  </property>
  <property fmtid="{D5CDD505-2E9C-101B-9397-08002B2CF9AE}" pid="3" name="LastSaved">
    <vt:filetime>2022-11-24T00:00:00Z</vt:filetime>
  </property>
</Properties>
</file>